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Bitter Medium" panose="020B0604020202020204" charset="0"/>
      <p:regular r:id="rId13"/>
    </p:embeddedFont>
    <p:embeddedFont>
      <p:font typeface="Open Sans" panose="020B0606030504020204" pitchFamily="34" charset="0"/>
      <p:regular r:id="rId14"/>
      <p:bold r:id="rId15"/>
    </p:embeddedFont>
    <p:embeddedFont>
      <p:font typeface="Open Sans Bold" panose="020B0806030504020204" pitchFamily="34" charset="0"/>
      <p:bold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2" d="100"/>
          <a:sy n="52" d="100"/>
        </p:scale>
        <p:origin x="88" y="1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0624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244084"/>
            <a:ext cx="7556421" cy="2934653"/>
          </a:xfrm>
          <a:prstGeom prst="rect">
            <a:avLst/>
          </a:prstGeom>
          <a:noFill/>
          <a:ln/>
        </p:spPr>
        <p:txBody>
          <a:bodyPr wrap="square" lIns="0" tIns="0" rIns="0" bIns="0" rtlCol="0" anchor="t"/>
          <a:lstStyle/>
          <a:p>
            <a:pPr marL="0" indent="0">
              <a:lnSpc>
                <a:spcPts val="7700"/>
              </a:lnSpc>
              <a:buNone/>
            </a:pPr>
            <a:r>
              <a:rPr lang="en-US" sz="6150" kern="0" spc="-185" dirty="0">
                <a:solidFill>
                  <a:srgbClr val="2C3F42"/>
                </a:solidFill>
                <a:latin typeface="Bitter Medium" pitchFamily="34" charset="0"/>
                <a:ea typeface="Bitter Medium" pitchFamily="34" charset="-122"/>
                <a:cs typeface="Bitter Medium" pitchFamily="34" charset="-120"/>
              </a:rPr>
              <a:t>Sejarah Perkembangan ISO 17025</a:t>
            </a:r>
            <a:endParaRPr lang="en-US" sz="6150" dirty="0"/>
          </a:p>
        </p:txBody>
      </p:sp>
      <p:sp>
        <p:nvSpPr>
          <p:cNvPr id="4" name="Text 1"/>
          <p:cNvSpPr/>
          <p:nvPr/>
        </p:nvSpPr>
        <p:spPr>
          <a:xfrm>
            <a:off x="6280190" y="4518898"/>
            <a:ext cx="7556421" cy="1814513"/>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ISO 17025 adalah standar internasional yang pertama kali diterbitkan pada tahun 1999 oleh Organisasi Internasional untuk Standarisasi (ISO). Standar ini menetapkan persyaratan umum untuk kompetensi laboratorium pengujian dan kalibrasi agar dapat menghasilkan data yang akurat dan dapat diandalkan.</a:t>
            </a:r>
            <a:endParaRPr lang="en-US" sz="1750" dirty="0"/>
          </a:p>
        </p:txBody>
      </p:sp>
      <p:sp>
        <p:nvSpPr>
          <p:cNvPr id="5" name="Shape 2"/>
          <p:cNvSpPr/>
          <p:nvPr/>
        </p:nvSpPr>
        <p:spPr>
          <a:xfrm>
            <a:off x="6280190" y="6605468"/>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287810" y="6613088"/>
            <a:ext cx="347663" cy="347663"/>
          </a:xfrm>
          <a:prstGeom prst="rect">
            <a:avLst/>
          </a:prstGeom>
        </p:spPr>
      </p:pic>
      <p:sp>
        <p:nvSpPr>
          <p:cNvPr id="7" name="Text 3"/>
          <p:cNvSpPr/>
          <p:nvPr/>
        </p:nvSpPr>
        <p:spPr>
          <a:xfrm>
            <a:off x="6756440" y="6588562"/>
            <a:ext cx="1772245" cy="396835"/>
          </a:xfrm>
          <a:prstGeom prst="rect">
            <a:avLst/>
          </a:prstGeom>
          <a:noFill/>
          <a:ln/>
        </p:spPr>
        <p:txBody>
          <a:bodyPr wrap="none" lIns="0" tIns="0" rIns="0" bIns="0" rtlCol="0" anchor="t"/>
          <a:lstStyle/>
          <a:p>
            <a:pPr marL="0" indent="0" algn="l">
              <a:lnSpc>
                <a:spcPts val="3100"/>
              </a:lnSpc>
              <a:buNone/>
            </a:pPr>
            <a:r>
              <a:rPr lang="en-US" sz="2200" b="1" kern="0" spc="-36" dirty="0">
                <a:solidFill>
                  <a:srgbClr val="2B2E3C"/>
                </a:solidFill>
                <a:latin typeface="Open Sans Bold" pitchFamily="34" charset="0"/>
                <a:ea typeface="Open Sans Bold" pitchFamily="34" charset="-122"/>
                <a:cs typeface="Open Sans Bold" pitchFamily="34" charset="-120"/>
              </a:rPr>
              <a:t>by Yudipedia</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247418"/>
            <a:ext cx="5670590" cy="708779"/>
          </a:xfrm>
          <a:prstGeom prst="rect">
            <a:avLst/>
          </a:prstGeom>
          <a:noFill/>
          <a:ln/>
        </p:spPr>
        <p:txBody>
          <a:bodyPr wrap="none" lIns="0" tIns="0" rIns="0" bIns="0" rtlCol="0" anchor="t"/>
          <a:lstStyle/>
          <a:p>
            <a:pPr marL="0" indent="0">
              <a:lnSpc>
                <a:spcPts val="5550"/>
              </a:lnSpc>
              <a:buNone/>
            </a:pPr>
            <a:r>
              <a:rPr lang="en-US" sz="4450" kern="0" spc="-134" dirty="0">
                <a:solidFill>
                  <a:srgbClr val="2C3F42"/>
                </a:solidFill>
                <a:latin typeface="Bitter Medium" pitchFamily="34" charset="0"/>
                <a:ea typeface="Bitter Medium" pitchFamily="34" charset="-122"/>
                <a:cs typeface="Bitter Medium" pitchFamily="34" charset="-120"/>
              </a:rPr>
              <a:t>Definisi ISO 17025</a:t>
            </a:r>
            <a:endParaRPr lang="en-US" sz="4450" dirty="0"/>
          </a:p>
        </p:txBody>
      </p:sp>
      <p:sp>
        <p:nvSpPr>
          <p:cNvPr id="4" name="Shape 1"/>
          <p:cNvSpPr/>
          <p:nvPr/>
        </p:nvSpPr>
        <p:spPr>
          <a:xfrm>
            <a:off x="6280190" y="2296358"/>
            <a:ext cx="3664863" cy="2773799"/>
          </a:xfrm>
          <a:prstGeom prst="roundRect">
            <a:avLst>
              <a:gd name="adj" fmla="val 3435"/>
            </a:avLst>
          </a:prstGeom>
          <a:solidFill>
            <a:srgbClr val="FCE2CF"/>
          </a:solidFill>
          <a:ln w="7620">
            <a:solidFill>
              <a:srgbClr val="E2C8B5"/>
            </a:solidFill>
            <a:prstDash val="solid"/>
          </a:ln>
        </p:spPr>
      </p:sp>
      <p:sp>
        <p:nvSpPr>
          <p:cNvPr id="5" name="Text 2"/>
          <p:cNvSpPr/>
          <p:nvPr/>
        </p:nvSpPr>
        <p:spPr>
          <a:xfrm>
            <a:off x="6514624" y="2530793"/>
            <a:ext cx="2835235" cy="354330"/>
          </a:xfrm>
          <a:prstGeom prst="rect">
            <a:avLst/>
          </a:prstGeom>
          <a:noFill/>
          <a:ln/>
        </p:spPr>
        <p:txBody>
          <a:bodyPr wrap="none" lIns="0" tIns="0" rIns="0" bIns="0" rtlCol="0" anchor="t"/>
          <a:lstStyle/>
          <a:p>
            <a:pPr marL="0" indent="0">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Kompetensi Teknis</a:t>
            </a:r>
            <a:endParaRPr lang="en-US" sz="2200" dirty="0"/>
          </a:p>
        </p:txBody>
      </p:sp>
      <p:sp>
        <p:nvSpPr>
          <p:cNvPr id="6" name="Text 3"/>
          <p:cNvSpPr/>
          <p:nvPr/>
        </p:nvSpPr>
        <p:spPr>
          <a:xfrm>
            <a:off x="6514624" y="3021211"/>
            <a:ext cx="3195995" cy="1814513"/>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ISO 17025 menetapkan persyaratan kompetensi teknis untuk laboratorium agar dapat menghasilkan data pengujian dan kalibrasi yang terpercaya.</a:t>
            </a:r>
            <a:endParaRPr lang="en-US" sz="1750" dirty="0"/>
          </a:p>
        </p:txBody>
      </p:sp>
      <p:sp>
        <p:nvSpPr>
          <p:cNvPr id="7" name="Shape 4"/>
          <p:cNvSpPr/>
          <p:nvPr/>
        </p:nvSpPr>
        <p:spPr>
          <a:xfrm>
            <a:off x="10171867" y="2296358"/>
            <a:ext cx="3664863" cy="2773799"/>
          </a:xfrm>
          <a:prstGeom prst="roundRect">
            <a:avLst>
              <a:gd name="adj" fmla="val 3435"/>
            </a:avLst>
          </a:prstGeom>
          <a:solidFill>
            <a:srgbClr val="FCE2CF"/>
          </a:solidFill>
          <a:ln w="7620">
            <a:solidFill>
              <a:srgbClr val="E2C8B5"/>
            </a:solidFill>
            <a:prstDash val="solid"/>
          </a:ln>
        </p:spPr>
      </p:sp>
      <p:sp>
        <p:nvSpPr>
          <p:cNvPr id="8" name="Text 5"/>
          <p:cNvSpPr/>
          <p:nvPr/>
        </p:nvSpPr>
        <p:spPr>
          <a:xfrm>
            <a:off x="10406301" y="2530793"/>
            <a:ext cx="2835235" cy="354330"/>
          </a:xfrm>
          <a:prstGeom prst="rect">
            <a:avLst/>
          </a:prstGeom>
          <a:noFill/>
          <a:ln/>
        </p:spPr>
        <p:txBody>
          <a:bodyPr wrap="none" lIns="0" tIns="0" rIns="0" bIns="0" rtlCol="0" anchor="t"/>
          <a:lstStyle/>
          <a:p>
            <a:pPr marL="0" indent="0">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Sistem Manajemen</a:t>
            </a:r>
            <a:endParaRPr lang="en-US" sz="2200" dirty="0"/>
          </a:p>
        </p:txBody>
      </p:sp>
      <p:sp>
        <p:nvSpPr>
          <p:cNvPr id="9" name="Text 6"/>
          <p:cNvSpPr/>
          <p:nvPr/>
        </p:nvSpPr>
        <p:spPr>
          <a:xfrm>
            <a:off x="10406301" y="3021211"/>
            <a:ext cx="3195995" cy="1814513"/>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Standar ini juga menetapkan persyaratan sistem manajemen untuk menjamin konsistensi dan reliabilitas hasil pengujian dan kalibrasi.</a:t>
            </a:r>
            <a:endParaRPr lang="en-US" sz="1750" dirty="0"/>
          </a:p>
        </p:txBody>
      </p:sp>
      <p:sp>
        <p:nvSpPr>
          <p:cNvPr id="10" name="Shape 7"/>
          <p:cNvSpPr/>
          <p:nvPr/>
        </p:nvSpPr>
        <p:spPr>
          <a:xfrm>
            <a:off x="6280190" y="5296972"/>
            <a:ext cx="7556421" cy="1685092"/>
          </a:xfrm>
          <a:prstGeom prst="roundRect">
            <a:avLst>
              <a:gd name="adj" fmla="val 5654"/>
            </a:avLst>
          </a:prstGeom>
          <a:solidFill>
            <a:srgbClr val="FCE2CF"/>
          </a:solidFill>
          <a:ln w="7620">
            <a:solidFill>
              <a:srgbClr val="E2C8B5"/>
            </a:solidFill>
            <a:prstDash val="solid"/>
          </a:ln>
        </p:spPr>
      </p:sp>
      <p:sp>
        <p:nvSpPr>
          <p:cNvPr id="11" name="Text 8"/>
          <p:cNvSpPr/>
          <p:nvPr/>
        </p:nvSpPr>
        <p:spPr>
          <a:xfrm>
            <a:off x="6514624" y="5531406"/>
            <a:ext cx="3226594" cy="354330"/>
          </a:xfrm>
          <a:prstGeom prst="rect">
            <a:avLst/>
          </a:prstGeom>
          <a:noFill/>
          <a:ln/>
        </p:spPr>
        <p:txBody>
          <a:bodyPr wrap="none" lIns="0" tIns="0" rIns="0" bIns="0" rtlCol="0" anchor="t"/>
          <a:lstStyle/>
          <a:p>
            <a:pPr marL="0" indent="0">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Kredibilitas Laboratorium</a:t>
            </a:r>
            <a:endParaRPr lang="en-US" sz="2200" dirty="0"/>
          </a:p>
        </p:txBody>
      </p:sp>
      <p:sp>
        <p:nvSpPr>
          <p:cNvPr id="12" name="Text 9"/>
          <p:cNvSpPr/>
          <p:nvPr/>
        </p:nvSpPr>
        <p:spPr>
          <a:xfrm>
            <a:off x="6514624" y="6021824"/>
            <a:ext cx="7087553" cy="725805"/>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Penerapan ISO 17025 membantu laboratorium mencapai pengakuan dan kepercayaan dari pihak-pihak yang berkepentingan.</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642586"/>
            <a:ext cx="7477244" cy="708779"/>
          </a:xfrm>
          <a:prstGeom prst="rect">
            <a:avLst/>
          </a:prstGeom>
          <a:noFill/>
          <a:ln/>
        </p:spPr>
        <p:txBody>
          <a:bodyPr wrap="none" lIns="0" tIns="0" rIns="0" bIns="0" rtlCol="0" anchor="t"/>
          <a:lstStyle/>
          <a:p>
            <a:pPr marL="0" indent="0">
              <a:lnSpc>
                <a:spcPts val="5550"/>
              </a:lnSpc>
              <a:buNone/>
            </a:pPr>
            <a:r>
              <a:rPr lang="en-US" sz="4450" kern="0" spc="-134" dirty="0">
                <a:solidFill>
                  <a:srgbClr val="2C3F42"/>
                </a:solidFill>
                <a:latin typeface="Bitter Medium" pitchFamily="34" charset="0"/>
                <a:ea typeface="Bitter Medium" pitchFamily="34" charset="-122"/>
                <a:cs typeface="Bitter Medium" pitchFamily="34" charset="-120"/>
              </a:rPr>
              <a:t>Tujuan dan Manfaat ISO 17025</a:t>
            </a:r>
            <a:endParaRPr lang="en-US" sz="4450" dirty="0"/>
          </a:p>
        </p:txBody>
      </p:sp>
      <p:sp>
        <p:nvSpPr>
          <p:cNvPr id="4" name="Shape 1"/>
          <p:cNvSpPr/>
          <p:nvPr/>
        </p:nvSpPr>
        <p:spPr>
          <a:xfrm>
            <a:off x="793790" y="2946678"/>
            <a:ext cx="510302" cy="510302"/>
          </a:xfrm>
          <a:prstGeom prst="roundRect">
            <a:avLst>
              <a:gd name="adj" fmla="val 18669"/>
            </a:avLst>
          </a:prstGeom>
          <a:solidFill>
            <a:srgbClr val="FCE2CF"/>
          </a:solidFill>
          <a:ln w="7620">
            <a:solidFill>
              <a:srgbClr val="E2C8B5"/>
            </a:solidFill>
            <a:prstDash val="solid"/>
          </a:ln>
        </p:spPr>
      </p:sp>
      <p:sp>
        <p:nvSpPr>
          <p:cNvPr id="5" name="Text 2"/>
          <p:cNvSpPr/>
          <p:nvPr/>
        </p:nvSpPr>
        <p:spPr>
          <a:xfrm>
            <a:off x="983456" y="3031688"/>
            <a:ext cx="130969" cy="340281"/>
          </a:xfrm>
          <a:prstGeom prst="rect">
            <a:avLst/>
          </a:prstGeom>
          <a:noFill/>
          <a:ln/>
        </p:spPr>
        <p:txBody>
          <a:bodyPr wrap="none" lIns="0" tIns="0" rIns="0" bIns="0" rtlCol="0" anchor="t"/>
          <a:lstStyle/>
          <a:p>
            <a:pPr marL="0" indent="0" algn="ctr">
              <a:lnSpc>
                <a:spcPts val="2650"/>
              </a:lnSpc>
              <a:buNone/>
            </a:pPr>
            <a:r>
              <a:rPr lang="en-US" sz="2650" kern="0" spc="-80" dirty="0">
                <a:solidFill>
                  <a:srgbClr val="2B2E3C"/>
                </a:solidFill>
                <a:latin typeface="Bitter Medium" pitchFamily="34" charset="0"/>
                <a:ea typeface="Bitter Medium" pitchFamily="34" charset="-122"/>
                <a:cs typeface="Bitter Medium" pitchFamily="34" charset="-120"/>
              </a:rPr>
              <a:t>1</a:t>
            </a:r>
            <a:endParaRPr lang="en-US" sz="2650" dirty="0"/>
          </a:p>
        </p:txBody>
      </p:sp>
      <p:sp>
        <p:nvSpPr>
          <p:cNvPr id="6" name="Text 3"/>
          <p:cNvSpPr/>
          <p:nvPr/>
        </p:nvSpPr>
        <p:spPr>
          <a:xfrm>
            <a:off x="1530906" y="2946678"/>
            <a:ext cx="2927747" cy="708660"/>
          </a:xfrm>
          <a:prstGeom prst="rect">
            <a:avLst/>
          </a:prstGeom>
          <a:noFill/>
          <a:ln/>
        </p:spPr>
        <p:txBody>
          <a:bodyPr wrap="square" lIns="0" tIns="0" rIns="0" bIns="0" rtlCol="0" anchor="t"/>
          <a:lstStyle/>
          <a:p>
            <a:pPr marL="0" indent="0">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Pengakuan Internasional</a:t>
            </a:r>
            <a:endParaRPr lang="en-US" sz="2200" dirty="0"/>
          </a:p>
        </p:txBody>
      </p:sp>
      <p:sp>
        <p:nvSpPr>
          <p:cNvPr id="7" name="Text 4"/>
          <p:cNvSpPr/>
          <p:nvPr/>
        </p:nvSpPr>
        <p:spPr>
          <a:xfrm>
            <a:off x="1530906" y="3791426"/>
            <a:ext cx="2927747" cy="1088708"/>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ISO 17025 menjadi dasar bagi pengakuan kompetensi laboratorium secara global.</a:t>
            </a:r>
            <a:endParaRPr lang="en-US" sz="1750" dirty="0"/>
          </a:p>
        </p:txBody>
      </p:sp>
      <p:sp>
        <p:nvSpPr>
          <p:cNvPr id="8" name="Shape 5"/>
          <p:cNvSpPr/>
          <p:nvPr/>
        </p:nvSpPr>
        <p:spPr>
          <a:xfrm>
            <a:off x="4685467" y="2946678"/>
            <a:ext cx="510302" cy="510302"/>
          </a:xfrm>
          <a:prstGeom prst="roundRect">
            <a:avLst>
              <a:gd name="adj" fmla="val 18669"/>
            </a:avLst>
          </a:prstGeom>
          <a:solidFill>
            <a:srgbClr val="FCE2CF"/>
          </a:solidFill>
          <a:ln w="7620">
            <a:solidFill>
              <a:srgbClr val="E2C8B5"/>
            </a:solidFill>
            <a:prstDash val="solid"/>
          </a:ln>
        </p:spPr>
      </p:sp>
      <p:sp>
        <p:nvSpPr>
          <p:cNvPr id="9" name="Text 6"/>
          <p:cNvSpPr/>
          <p:nvPr/>
        </p:nvSpPr>
        <p:spPr>
          <a:xfrm>
            <a:off x="4852154" y="3031688"/>
            <a:ext cx="176927" cy="340281"/>
          </a:xfrm>
          <a:prstGeom prst="rect">
            <a:avLst/>
          </a:prstGeom>
          <a:noFill/>
          <a:ln/>
        </p:spPr>
        <p:txBody>
          <a:bodyPr wrap="none" lIns="0" tIns="0" rIns="0" bIns="0" rtlCol="0" anchor="t"/>
          <a:lstStyle/>
          <a:p>
            <a:pPr marL="0" indent="0" algn="ctr">
              <a:lnSpc>
                <a:spcPts val="2650"/>
              </a:lnSpc>
              <a:buNone/>
            </a:pPr>
            <a:r>
              <a:rPr lang="en-US" sz="2650" kern="0" spc="-80" dirty="0">
                <a:solidFill>
                  <a:srgbClr val="2B2E3C"/>
                </a:solidFill>
                <a:latin typeface="Bitter Medium" pitchFamily="34" charset="0"/>
                <a:ea typeface="Bitter Medium" pitchFamily="34" charset="-122"/>
                <a:cs typeface="Bitter Medium" pitchFamily="34" charset="-120"/>
              </a:rPr>
              <a:t>2</a:t>
            </a:r>
            <a:endParaRPr lang="en-US" sz="2650" dirty="0"/>
          </a:p>
        </p:txBody>
      </p:sp>
      <p:sp>
        <p:nvSpPr>
          <p:cNvPr id="10" name="Text 7"/>
          <p:cNvSpPr/>
          <p:nvPr/>
        </p:nvSpPr>
        <p:spPr>
          <a:xfrm>
            <a:off x="5422583" y="2946678"/>
            <a:ext cx="2835235" cy="354330"/>
          </a:xfrm>
          <a:prstGeom prst="rect">
            <a:avLst/>
          </a:prstGeom>
          <a:noFill/>
          <a:ln/>
        </p:spPr>
        <p:txBody>
          <a:bodyPr wrap="none" lIns="0" tIns="0" rIns="0" bIns="0" rtlCol="0" anchor="t"/>
          <a:lstStyle/>
          <a:p>
            <a:pPr marL="0" indent="0">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Peningkatan Kualitas</a:t>
            </a:r>
            <a:endParaRPr lang="en-US" sz="2200" dirty="0"/>
          </a:p>
        </p:txBody>
      </p:sp>
      <p:sp>
        <p:nvSpPr>
          <p:cNvPr id="11" name="Text 8"/>
          <p:cNvSpPr/>
          <p:nvPr/>
        </p:nvSpPr>
        <p:spPr>
          <a:xfrm>
            <a:off x="5422583" y="3437096"/>
            <a:ext cx="2927747" cy="1451610"/>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Penerapan ISO 17025 mendorong laboratorium untuk terus meningkatkan kinerja dan kualitas layanan.</a:t>
            </a:r>
            <a:endParaRPr lang="en-US" sz="1750" dirty="0"/>
          </a:p>
        </p:txBody>
      </p:sp>
      <p:sp>
        <p:nvSpPr>
          <p:cNvPr id="12" name="Shape 9"/>
          <p:cNvSpPr/>
          <p:nvPr/>
        </p:nvSpPr>
        <p:spPr>
          <a:xfrm>
            <a:off x="793790" y="5370671"/>
            <a:ext cx="510302" cy="510302"/>
          </a:xfrm>
          <a:prstGeom prst="roundRect">
            <a:avLst>
              <a:gd name="adj" fmla="val 18669"/>
            </a:avLst>
          </a:prstGeom>
          <a:solidFill>
            <a:srgbClr val="FCE2CF"/>
          </a:solidFill>
          <a:ln w="7620">
            <a:solidFill>
              <a:srgbClr val="E2C8B5"/>
            </a:solidFill>
            <a:prstDash val="solid"/>
          </a:ln>
        </p:spPr>
      </p:sp>
      <p:sp>
        <p:nvSpPr>
          <p:cNvPr id="13" name="Text 10"/>
          <p:cNvSpPr/>
          <p:nvPr/>
        </p:nvSpPr>
        <p:spPr>
          <a:xfrm>
            <a:off x="956667" y="5455682"/>
            <a:ext cx="184428" cy="340281"/>
          </a:xfrm>
          <a:prstGeom prst="rect">
            <a:avLst/>
          </a:prstGeom>
          <a:noFill/>
          <a:ln/>
        </p:spPr>
        <p:txBody>
          <a:bodyPr wrap="none" lIns="0" tIns="0" rIns="0" bIns="0" rtlCol="0" anchor="t"/>
          <a:lstStyle/>
          <a:p>
            <a:pPr marL="0" indent="0" algn="ctr">
              <a:lnSpc>
                <a:spcPts val="2650"/>
              </a:lnSpc>
              <a:buNone/>
            </a:pPr>
            <a:r>
              <a:rPr lang="en-US" sz="2650" kern="0" spc="-80" dirty="0">
                <a:solidFill>
                  <a:srgbClr val="2B2E3C"/>
                </a:solidFill>
                <a:latin typeface="Bitter Medium" pitchFamily="34" charset="0"/>
                <a:ea typeface="Bitter Medium" pitchFamily="34" charset="-122"/>
                <a:cs typeface="Bitter Medium" pitchFamily="34" charset="-120"/>
              </a:rPr>
              <a:t>3</a:t>
            </a:r>
            <a:endParaRPr lang="en-US" sz="2650" dirty="0"/>
          </a:p>
        </p:txBody>
      </p:sp>
      <p:sp>
        <p:nvSpPr>
          <p:cNvPr id="14" name="Text 11"/>
          <p:cNvSpPr/>
          <p:nvPr/>
        </p:nvSpPr>
        <p:spPr>
          <a:xfrm>
            <a:off x="1530906" y="5370671"/>
            <a:ext cx="2989540" cy="354330"/>
          </a:xfrm>
          <a:prstGeom prst="rect">
            <a:avLst/>
          </a:prstGeom>
          <a:noFill/>
          <a:ln/>
        </p:spPr>
        <p:txBody>
          <a:bodyPr wrap="none" lIns="0" tIns="0" rIns="0" bIns="0" rtlCol="0" anchor="t"/>
          <a:lstStyle/>
          <a:p>
            <a:pPr marL="0" indent="0">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Kepercayaan Pelanggan</a:t>
            </a:r>
            <a:endParaRPr lang="en-US" sz="2200" dirty="0"/>
          </a:p>
        </p:txBody>
      </p:sp>
      <p:sp>
        <p:nvSpPr>
          <p:cNvPr id="15" name="Text 12"/>
          <p:cNvSpPr/>
          <p:nvPr/>
        </p:nvSpPr>
        <p:spPr>
          <a:xfrm>
            <a:off x="1530906" y="5861090"/>
            <a:ext cx="6819305" cy="725805"/>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Sertifikasi ISO 17025 meningkatkan kepercayaan pelanggan terhadap keakuratan hasil pengujian dan kalibrasi.</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1148"/>
          </a:xfrm>
          <a:prstGeom prst="rect">
            <a:avLst/>
          </a:prstGeom>
        </p:spPr>
      </p:pic>
      <p:sp>
        <p:nvSpPr>
          <p:cNvPr id="3" name="Text 0"/>
          <p:cNvSpPr/>
          <p:nvPr/>
        </p:nvSpPr>
        <p:spPr>
          <a:xfrm>
            <a:off x="6258044" y="606266"/>
            <a:ext cx="7600712" cy="1378029"/>
          </a:xfrm>
          <a:prstGeom prst="rect">
            <a:avLst/>
          </a:prstGeom>
          <a:noFill/>
          <a:ln/>
        </p:spPr>
        <p:txBody>
          <a:bodyPr wrap="square" lIns="0" tIns="0" rIns="0" bIns="0" rtlCol="0" anchor="t"/>
          <a:lstStyle/>
          <a:p>
            <a:pPr marL="0" indent="0">
              <a:lnSpc>
                <a:spcPts val="5400"/>
              </a:lnSpc>
              <a:buNone/>
            </a:pPr>
            <a:r>
              <a:rPr lang="en-US" sz="4300" kern="0" spc="-130" dirty="0">
                <a:solidFill>
                  <a:srgbClr val="2C3F42"/>
                </a:solidFill>
                <a:latin typeface="Bitter Medium" pitchFamily="34" charset="0"/>
                <a:ea typeface="Bitter Medium" pitchFamily="34" charset="-122"/>
                <a:cs typeface="Bitter Medium" pitchFamily="34" charset="-120"/>
              </a:rPr>
              <a:t>Prinsip-prinsip Utama ISO 17025</a:t>
            </a:r>
            <a:endParaRPr lang="en-US" sz="4300" dirty="0"/>
          </a:p>
        </p:txBody>
      </p:sp>
      <p:sp>
        <p:nvSpPr>
          <p:cNvPr id="4" name="Shape 1"/>
          <p:cNvSpPr/>
          <p:nvPr/>
        </p:nvSpPr>
        <p:spPr>
          <a:xfrm>
            <a:off x="6573441" y="2314932"/>
            <a:ext cx="30480" cy="5309949"/>
          </a:xfrm>
          <a:prstGeom prst="roundRect">
            <a:avLst>
              <a:gd name="adj" fmla="val 303837"/>
            </a:avLst>
          </a:prstGeom>
          <a:solidFill>
            <a:srgbClr val="E2C8B5"/>
          </a:solidFill>
          <a:ln/>
        </p:spPr>
      </p:sp>
      <p:sp>
        <p:nvSpPr>
          <p:cNvPr id="5" name="Shape 2"/>
          <p:cNvSpPr/>
          <p:nvPr/>
        </p:nvSpPr>
        <p:spPr>
          <a:xfrm>
            <a:off x="6806208" y="2795707"/>
            <a:ext cx="771644" cy="30480"/>
          </a:xfrm>
          <a:prstGeom prst="roundRect">
            <a:avLst>
              <a:gd name="adj" fmla="val 303837"/>
            </a:avLst>
          </a:prstGeom>
          <a:solidFill>
            <a:srgbClr val="E2C8B5"/>
          </a:solidFill>
          <a:ln/>
        </p:spPr>
      </p:sp>
      <p:sp>
        <p:nvSpPr>
          <p:cNvPr id="6" name="Shape 3"/>
          <p:cNvSpPr/>
          <p:nvPr/>
        </p:nvSpPr>
        <p:spPr>
          <a:xfrm>
            <a:off x="6340673" y="2562939"/>
            <a:ext cx="496014" cy="496014"/>
          </a:xfrm>
          <a:prstGeom prst="roundRect">
            <a:avLst>
              <a:gd name="adj" fmla="val 18671"/>
            </a:avLst>
          </a:prstGeom>
          <a:solidFill>
            <a:srgbClr val="FCE2CF"/>
          </a:solidFill>
          <a:ln w="7620">
            <a:solidFill>
              <a:srgbClr val="E2C8B5"/>
            </a:solidFill>
            <a:prstDash val="solid"/>
          </a:ln>
        </p:spPr>
      </p:sp>
      <p:sp>
        <p:nvSpPr>
          <p:cNvPr id="7" name="Text 4"/>
          <p:cNvSpPr/>
          <p:nvPr/>
        </p:nvSpPr>
        <p:spPr>
          <a:xfrm>
            <a:off x="6524982" y="2645569"/>
            <a:ext cx="127397" cy="330756"/>
          </a:xfrm>
          <a:prstGeom prst="rect">
            <a:avLst/>
          </a:prstGeom>
          <a:noFill/>
          <a:ln/>
        </p:spPr>
        <p:txBody>
          <a:bodyPr wrap="none" lIns="0" tIns="0" rIns="0" bIns="0" rtlCol="0" anchor="t"/>
          <a:lstStyle/>
          <a:p>
            <a:pPr marL="0" indent="0" algn="ctr">
              <a:lnSpc>
                <a:spcPts val="2600"/>
              </a:lnSpc>
              <a:buNone/>
            </a:pPr>
            <a:r>
              <a:rPr lang="en-US" sz="2600" kern="0" spc="-78" dirty="0">
                <a:solidFill>
                  <a:srgbClr val="2B2E3C"/>
                </a:solidFill>
                <a:latin typeface="Bitter Medium" pitchFamily="34" charset="0"/>
                <a:ea typeface="Bitter Medium" pitchFamily="34" charset="-122"/>
                <a:cs typeface="Bitter Medium" pitchFamily="34" charset="-120"/>
              </a:rPr>
              <a:t>1</a:t>
            </a:r>
            <a:endParaRPr lang="en-US" sz="2600" dirty="0"/>
          </a:p>
        </p:txBody>
      </p:sp>
      <p:sp>
        <p:nvSpPr>
          <p:cNvPr id="8" name="Text 5"/>
          <p:cNvSpPr/>
          <p:nvPr/>
        </p:nvSpPr>
        <p:spPr>
          <a:xfrm>
            <a:off x="7801332" y="2535317"/>
            <a:ext cx="2756178" cy="344448"/>
          </a:xfrm>
          <a:prstGeom prst="rect">
            <a:avLst/>
          </a:prstGeom>
          <a:noFill/>
          <a:ln/>
        </p:spPr>
        <p:txBody>
          <a:bodyPr wrap="none" lIns="0" tIns="0" rIns="0" bIns="0" rtlCol="0" anchor="t"/>
          <a:lstStyle/>
          <a:p>
            <a:pPr marL="0" indent="0" algn="l">
              <a:lnSpc>
                <a:spcPts val="2700"/>
              </a:lnSpc>
              <a:buNone/>
            </a:pPr>
            <a:r>
              <a:rPr lang="en-US" sz="2150" kern="0" spc="-65" dirty="0">
                <a:solidFill>
                  <a:srgbClr val="2B2E3C"/>
                </a:solidFill>
                <a:latin typeface="Bitter Medium" pitchFamily="34" charset="0"/>
                <a:ea typeface="Bitter Medium" pitchFamily="34" charset="-122"/>
                <a:cs typeface="Bitter Medium" pitchFamily="34" charset="-120"/>
              </a:rPr>
              <a:t>Kompetensi</a:t>
            </a:r>
            <a:endParaRPr lang="en-US" sz="2150" dirty="0"/>
          </a:p>
        </p:txBody>
      </p:sp>
      <p:sp>
        <p:nvSpPr>
          <p:cNvPr id="9" name="Text 6"/>
          <p:cNvSpPr/>
          <p:nvPr/>
        </p:nvSpPr>
        <p:spPr>
          <a:xfrm>
            <a:off x="7801332" y="3012043"/>
            <a:ext cx="6057424" cy="705564"/>
          </a:xfrm>
          <a:prstGeom prst="rect">
            <a:avLst/>
          </a:prstGeom>
          <a:noFill/>
          <a:ln/>
        </p:spPr>
        <p:txBody>
          <a:bodyPr wrap="square" lIns="0" tIns="0" rIns="0" bIns="0" rtlCol="0" anchor="t"/>
          <a:lstStyle/>
          <a:p>
            <a:pPr marL="0" indent="0" algn="l">
              <a:lnSpc>
                <a:spcPts val="2750"/>
              </a:lnSpc>
              <a:buNone/>
            </a:pPr>
            <a:r>
              <a:rPr lang="en-US" sz="1700" kern="0" spc="-35" dirty="0">
                <a:solidFill>
                  <a:srgbClr val="2B2E3C"/>
                </a:solidFill>
                <a:latin typeface="Open Sans" pitchFamily="34" charset="0"/>
                <a:ea typeface="Open Sans" pitchFamily="34" charset="-122"/>
                <a:cs typeface="Open Sans" pitchFamily="34" charset="-120"/>
              </a:rPr>
              <a:t>Laboratorium harus memiliki personel yang kompeten dan peralatan yang memadai.</a:t>
            </a:r>
            <a:endParaRPr lang="en-US" sz="1700" dirty="0"/>
          </a:p>
        </p:txBody>
      </p:sp>
      <p:sp>
        <p:nvSpPr>
          <p:cNvPr id="10" name="Shape 7"/>
          <p:cNvSpPr/>
          <p:nvPr/>
        </p:nvSpPr>
        <p:spPr>
          <a:xfrm>
            <a:off x="6806208" y="4639151"/>
            <a:ext cx="771644" cy="30480"/>
          </a:xfrm>
          <a:prstGeom prst="roundRect">
            <a:avLst>
              <a:gd name="adj" fmla="val 303837"/>
            </a:avLst>
          </a:prstGeom>
          <a:solidFill>
            <a:srgbClr val="E2C8B5"/>
          </a:solidFill>
          <a:ln/>
        </p:spPr>
      </p:sp>
      <p:sp>
        <p:nvSpPr>
          <p:cNvPr id="11" name="Shape 8"/>
          <p:cNvSpPr/>
          <p:nvPr/>
        </p:nvSpPr>
        <p:spPr>
          <a:xfrm>
            <a:off x="6340673" y="4406384"/>
            <a:ext cx="496014" cy="496014"/>
          </a:xfrm>
          <a:prstGeom prst="roundRect">
            <a:avLst>
              <a:gd name="adj" fmla="val 18671"/>
            </a:avLst>
          </a:prstGeom>
          <a:solidFill>
            <a:srgbClr val="FCE2CF"/>
          </a:solidFill>
          <a:ln w="7620">
            <a:solidFill>
              <a:srgbClr val="E2C8B5"/>
            </a:solidFill>
            <a:prstDash val="solid"/>
          </a:ln>
        </p:spPr>
      </p:sp>
      <p:sp>
        <p:nvSpPr>
          <p:cNvPr id="12" name="Text 9"/>
          <p:cNvSpPr/>
          <p:nvPr/>
        </p:nvSpPr>
        <p:spPr>
          <a:xfrm>
            <a:off x="6502598" y="4489013"/>
            <a:ext cx="172045" cy="330756"/>
          </a:xfrm>
          <a:prstGeom prst="rect">
            <a:avLst/>
          </a:prstGeom>
          <a:noFill/>
          <a:ln/>
        </p:spPr>
        <p:txBody>
          <a:bodyPr wrap="none" lIns="0" tIns="0" rIns="0" bIns="0" rtlCol="0" anchor="t"/>
          <a:lstStyle/>
          <a:p>
            <a:pPr marL="0" indent="0" algn="ctr">
              <a:lnSpc>
                <a:spcPts val="2600"/>
              </a:lnSpc>
              <a:buNone/>
            </a:pPr>
            <a:r>
              <a:rPr lang="en-US" sz="2600" kern="0" spc="-78" dirty="0">
                <a:solidFill>
                  <a:srgbClr val="2B2E3C"/>
                </a:solidFill>
                <a:latin typeface="Bitter Medium" pitchFamily="34" charset="0"/>
                <a:ea typeface="Bitter Medium" pitchFamily="34" charset="-122"/>
                <a:cs typeface="Bitter Medium" pitchFamily="34" charset="-120"/>
              </a:rPr>
              <a:t>2</a:t>
            </a:r>
            <a:endParaRPr lang="en-US" sz="2600" dirty="0"/>
          </a:p>
        </p:txBody>
      </p:sp>
      <p:sp>
        <p:nvSpPr>
          <p:cNvPr id="13" name="Text 10"/>
          <p:cNvSpPr/>
          <p:nvPr/>
        </p:nvSpPr>
        <p:spPr>
          <a:xfrm>
            <a:off x="7801332" y="4378762"/>
            <a:ext cx="2756178" cy="344448"/>
          </a:xfrm>
          <a:prstGeom prst="rect">
            <a:avLst/>
          </a:prstGeom>
          <a:noFill/>
          <a:ln/>
        </p:spPr>
        <p:txBody>
          <a:bodyPr wrap="none" lIns="0" tIns="0" rIns="0" bIns="0" rtlCol="0" anchor="t"/>
          <a:lstStyle/>
          <a:p>
            <a:pPr marL="0" indent="0" algn="l">
              <a:lnSpc>
                <a:spcPts val="2700"/>
              </a:lnSpc>
              <a:buNone/>
            </a:pPr>
            <a:r>
              <a:rPr lang="en-US" sz="2150" kern="0" spc="-65" dirty="0">
                <a:solidFill>
                  <a:srgbClr val="2B2E3C"/>
                </a:solidFill>
                <a:latin typeface="Bitter Medium" pitchFamily="34" charset="0"/>
                <a:ea typeface="Bitter Medium" pitchFamily="34" charset="-122"/>
                <a:cs typeface="Bitter Medium" pitchFamily="34" charset="-120"/>
              </a:rPr>
              <a:t>Akuntabilitas</a:t>
            </a:r>
            <a:endParaRPr lang="en-US" sz="2150" dirty="0"/>
          </a:p>
        </p:txBody>
      </p:sp>
      <p:sp>
        <p:nvSpPr>
          <p:cNvPr id="14" name="Text 11"/>
          <p:cNvSpPr/>
          <p:nvPr/>
        </p:nvSpPr>
        <p:spPr>
          <a:xfrm>
            <a:off x="7801332" y="4855488"/>
            <a:ext cx="6057424" cy="705564"/>
          </a:xfrm>
          <a:prstGeom prst="rect">
            <a:avLst/>
          </a:prstGeom>
          <a:noFill/>
          <a:ln/>
        </p:spPr>
        <p:txBody>
          <a:bodyPr wrap="square" lIns="0" tIns="0" rIns="0" bIns="0" rtlCol="0" anchor="t"/>
          <a:lstStyle/>
          <a:p>
            <a:pPr marL="0" indent="0" algn="l">
              <a:lnSpc>
                <a:spcPts val="2750"/>
              </a:lnSpc>
              <a:buNone/>
            </a:pPr>
            <a:r>
              <a:rPr lang="en-US" sz="1700" kern="0" spc="-35" dirty="0">
                <a:solidFill>
                  <a:srgbClr val="2B2E3C"/>
                </a:solidFill>
                <a:latin typeface="Open Sans" pitchFamily="34" charset="0"/>
                <a:ea typeface="Open Sans" pitchFamily="34" charset="-122"/>
                <a:cs typeface="Open Sans" pitchFamily="34" charset="-120"/>
              </a:rPr>
              <a:t>Laboratorium harus dapat mempertanggungjawabkan seluruh proses dan hasil pengujian/kalibrasinya.</a:t>
            </a:r>
            <a:endParaRPr lang="en-US" sz="1700" dirty="0"/>
          </a:p>
        </p:txBody>
      </p:sp>
      <p:sp>
        <p:nvSpPr>
          <p:cNvPr id="15" name="Shape 12"/>
          <p:cNvSpPr/>
          <p:nvPr/>
        </p:nvSpPr>
        <p:spPr>
          <a:xfrm>
            <a:off x="6806208" y="6482596"/>
            <a:ext cx="771644" cy="30480"/>
          </a:xfrm>
          <a:prstGeom prst="roundRect">
            <a:avLst>
              <a:gd name="adj" fmla="val 303837"/>
            </a:avLst>
          </a:prstGeom>
          <a:solidFill>
            <a:srgbClr val="E2C8B5"/>
          </a:solidFill>
          <a:ln/>
        </p:spPr>
      </p:sp>
      <p:sp>
        <p:nvSpPr>
          <p:cNvPr id="16" name="Shape 13"/>
          <p:cNvSpPr/>
          <p:nvPr/>
        </p:nvSpPr>
        <p:spPr>
          <a:xfrm>
            <a:off x="6340673" y="6249829"/>
            <a:ext cx="496014" cy="496014"/>
          </a:xfrm>
          <a:prstGeom prst="roundRect">
            <a:avLst>
              <a:gd name="adj" fmla="val 18671"/>
            </a:avLst>
          </a:prstGeom>
          <a:solidFill>
            <a:srgbClr val="FCE2CF"/>
          </a:solidFill>
          <a:ln w="7620">
            <a:solidFill>
              <a:srgbClr val="E2C8B5"/>
            </a:solidFill>
            <a:prstDash val="solid"/>
          </a:ln>
        </p:spPr>
      </p:sp>
      <p:sp>
        <p:nvSpPr>
          <p:cNvPr id="17" name="Text 14"/>
          <p:cNvSpPr/>
          <p:nvPr/>
        </p:nvSpPr>
        <p:spPr>
          <a:xfrm>
            <a:off x="6499027" y="6332458"/>
            <a:ext cx="179308" cy="330756"/>
          </a:xfrm>
          <a:prstGeom prst="rect">
            <a:avLst/>
          </a:prstGeom>
          <a:noFill/>
          <a:ln/>
        </p:spPr>
        <p:txBody>
          <a:bodyPr wrap="none" lIns="0" tIns="0" rIns="0" bIns="0" rtlCol="0" anchor="t"/>
          <a:lstStyle/>
          <a:p>
            <a:pPr marL="0" indent="0" algn="ctr">
              <a:lnSpc>
                <a:spcPts val="2600"/>
              </a:lnSpc>
              <a:buNone/>
            </a:pPr>
            <a:r>
              <a:rPr lang="en-US" sz="2600" kern="0" spc="-78" dirty="0">
                <a:solidFill>
                  <a:srgbClr val="2B2E3C"/>
                </a:solidFill>
                <a:latin typeface="Bitter Medium" pitchFamily="34" charset="0"/>
                <a:ea typeface="Bitter Medium" pitchFamily="34" charset="-122"/>
                <a:cs typeface="Bitter Medium" pitchFamily="34" charset="-120"/>
              </a:rPr>
              <a:t>3</a:t>
            </a:r>
            <a:endParaRPr lang="en-US" sz="2600" dirty="0"/>
          </a:p>
        </p:txBody>
      </p:sp>
      <p:sp>
        <p:nvSpPr>
          <p:cNvPr id="18" name="Text 15"/>
          <p:cNvSpPr/>
          <p:nvPr/>
        </p:nvSpPr>
        <p:spPr>
          <a:xfrm>
            <a:off x="7801332" y="6222206"/>
            <a:ext cx="2996922" cy="344448"/>
          </a:xfrm>
          <a:prstGeom prst="rect">
            <a:avLst/>
          </a:prstGeom>
          <a:noFill/>
          <a:ln/>
        </p:spPr>
        <p:txBody>
          <a:bodyPr wrap="none" lIns="0" tIns="0" rIns="0" bIns="0" rtlCol="0" anchor="t"/>
          <a:lstStyle/>
          <a:p>
            <a:pPr marL="0" indent="0" algn="l">
              <a:lnSpc>
                <a:spcPts val="2700"/>
              </a:lnSpc>
              <a:buNone/>
            </a:pPr>
            <a:r>
              <a:rPr lang="en-US" sz="2150" kern="0" spc="-65" dirty="0">
                <a:solidFill>
                  <a:srgbClr val="2B2E3C"/>
                </a:solidFill>
                <a:latin typeface="Bitter Medium" pitchFamily="34" charset="0"/>
                <a:ea typeface="Bitter Medium" pitchFamily="34" charset="-122"/>
                <a:cs typeface="Bitter Medium" pitchFamily="34" charset="-120"/>
              </a:rPr>
              <a:t>Perbaikan Berkelanjutan</a:t>
            </a:r>
            <a:endParaRPr lang="en-US" sz="2150" dirty="0"/>
          </a:p>
        </p:txBody>
      </p:sp>
      <p:sp>
        <p:nvSpPr>
          <p:cNvPr id="19" name="Text 16"/>
          <p:cNvSpPr/>
          <p:nvPr/>
        </p:nvSpPr>
        <p:spPr>
          <a:xfrm>
            <a:off x="7801332" y="6698933"/>
            <a:ext cx="6057424" cy="705564"/>
          </a:xfrm>
          <a:prstGeom prst="rect">
            <a:avLst/>
          </a:prstGeom>
          <a:noFill/>
          <a:ln/>
        </p:spPr>
        <p:txBody>
          <a:bodyPr wrap="square" lIns="0" tIns="0" rIns="0" bIns="0" rtlCol="0" anchor="t"/>
          <a:lstStyle/>
          <a:p>
            <a:pPr marL="0" indent="0" algn="l">
              <a:lnSpc>
                <a:spcPts val="2750"/>
              </a:lnSpc>
              <a:buNone/>
            </a:pPr>
            <a:r>
              <a:rPr lang="en-US" sz="1700" kern="0" spc="-35" dirty="0">
                <a:solidFill>
                  <a:srgbClr val="2B2E3C"/>
                </a:solidFill>
                <a:latin typeface="Open Sans" pitchFamily="34" charset="0"/>
                <a:ea typeface="Open Sans" pitchFamily="34" charset="-122"/>
                <a:cs typeface="Open Sans" pitchFamily="34" charset="-120"/>
              </a:rPr>
              <a:t>Laboratorium harus terus menerus meningkatkan efektivitas sistem manajemen dan kompetensi teknisnya.</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name="Slide 5">
    <p:spTree>
      <p:nvGrpSpPr>
        <p:cNvPr id="1" name=""/>
        <p:cNvGrpSpPr/>
        <p:nvPr/>
      </p:nvGrpSpPr>
      <p:grpSpPr>
        <a:xfrm>
          <a:off x="0" y="0"/>
          <a:ext cx="0" cy="0"/>
          <a:chOff x="0" y="0"/>
          <a:chExt cx="0" cy="0"/>
        </a:xfrm>
      </p:grpSpPr>
      <p:sp>
        <p:nvSpPr>
          <p:cNvPr id="2" name="Text 0"/>
          <p:cNvSpPr/>
          <p:nvPr/>
        </p:nvSpPr>
        <p:spPr>
          <a:xfrm>
            <a:off x="793790" y="2358509"/>
            <a:ext cx="7371755" cy="708779"/>
          </a:xfrm>
          <a:prstGeom prst="rect">
            <a:avLst/>
          </a:prstGeom>
          <a:noFill/>
          <a:ln/>
        </p:spPr>
        <p:txBody>
          <a:bodyPr wrap="none" lIns="0" tIns="0" rIns="0" bIns="0" rtlCol="0" anchor="t"/>
          <a:lstStyle/>
          <a:p>
            <a:pPr marL="0" indent="0">
              <a:lnSpc>
                <a:spcPts val="5550"/>
              </a:lnSpc>
              <a:buNone/>
            </a:pPr>
            <a:r>
              <a:rPr lang="en-US" sz="4450" kern="0" spc="-134" dirty="0">
                <a:solidFill>
                  <a:srgbClr val="2C3F42"/>
                </a:solidFill>
                <a:latin typeface="Bitter Medium" pitchFamily="34" charset="0"/>
                <a:ea typeface="Bitter Medium" pitchFamily="34" charset="-122"/>
                <a:cs typeface="Bitter Medium" pitchFamily="34" charset="-120"/>
              </a:rPr>
              <a:t>Persyaratan Umum ISO 17025</a:t>
            </a:r>
            <a:endParaRPr lang="en-US" sz="4450" dirty="0"/>
          </a:p>
        </p:txBody>
      </p:sp>
      <p:sp>
        <p:nvSpPr>
          <p:cNvPr id="3" name="Text 1"/>
          <p:cNvSpPr/>
          <p:nvPr/>
        </p:nvSpPr>
        <p:spPr>
          <a:xfrm>
            <a:off x="793790" y="3634264"/>
            <a:ext cx="2835235" cy="354330"/>
          </a:xfrm>
          <a:prstGeom prst="rect">
            <a:avLst/>
          </a:prstGeom>
          <a:noFill/>
          <a:ln/>
        </p:spPr>
        <p:txBody>
          <a:bodyPr wrap="none" lIns="0" tIns="0" rIns="0" bIns="0" rtlCol="0" anchor="t"/>
          <a:lstStyle/>
          <a:p>
            <a:pPr marL="0" indent="0">
              <a:lnSpc>
                <a:spcPts val="2750"/>
              </a:lnSpc>
              <a:buNone/>
            </a:pPr>
            <a:r>
              <a:rPr lang="en-US" sz="2200" kern="0" spc="-67" dirty="0">
                <a:solidFill>
                  <a:srgbClr val="2C3F42"/>
                </a:solidFill>
                <a:latin typeface="Bitter Medium" pitchFamily="34" charset="0"/>
                <a:ea typeface="Bitter Medium" pitchFamily="34" charset="-122"/>
                <a:cs typeface="Bitter Medium" pitchFamily="34" charset="-120"/>
              </a:rPr>
              <a:t>Independensi</a:t>
            </a:r>
            <a:endParaRPr lang="en-US" sz="2200" dirty="0"/>
          </a:p>
        </p:txBody>
      </p:sp>
      <p:sp>
        <p:nvSpPr>
          <p:cNvPr id="4" name="Text 2"/>
          <p:cNvSpPr/>
          <p:nvPr/>
        </p:nvSpPr>
        <p:spPr>
          <a:xfrm>
            <a:off x="793790" y="4215408"/>
            <a:ext cx="3978116" cy="1451610"/>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Laboratorium harus bebas dari tekanan komersial, finansial, dan lainnya yang dapat mempengaruhi hasil pengujian.</a:t>
            </a:r>
            <a:endParaRPr lang="en-US" sz="1750" dirty="0"/>
          </a:p>
        </p:txBody>
      </p:sp>
      <p:sp>
        <p:nvSpPr>
          <p:cNvPr id="5" name="Text 3"/>
          <p:cNvSpPr/>
          <p:nvPr/>
        </p:nvSpPr>
        <p:spPr>
          <a:xfrm>
            <a:off x="5332928" y="3634264"/>
            <a:ext cx="2835235" cy="354330"/>
          </a:xfrm>
          <a:prstGeom prst="rect">
            <a:avLst/>
          </a:prstGeom>
          <a:noFill/>
          <a:ln/>
        </p:spPr>
        <p:txBody>
          <a:bodyPr wrap="none" lIns="0" tIns="0" rIns="0" bIns="0" rtlCol="0" anchor="t"/>
          <a:lstStyle/>
          <a:p>
            <a:pPr marL="0" indent="0">
              <a:lnSpc>
                <a:spcPts val="2750"/>
              </a:lnSpc>
              <a:buNone/>
            </a:pPr>
            <a:r>
              <a:rPr lang="en-US" sz="2200" kern="0" spc="-67" dirty="0">
                <a:solidFill>
                  <a:srgbClr val="2C3F42"/>
                </a:solidFill>
                <a:latin typeface="Bitter Medium" pitchFamily="34" charset="0"/>
                <a:ea typeface="Bitter Medium" pitchFamily="34" charset="-122"/>
                <a:cs typeface="Bitter Medium" pitchFamily="34" charset="-120"/>
              </a:rPr>
              <a:t>Sistem Manajemen</a:t>
            </a:r>
            <a:endParaRPr lang="en-US" sz="2200" dirty="0"/>
          </a:p>
        </p:txBody>
      </p:sp>
      <p:sp>
        <p:nvSpPr>
          <p:cNvPr id="6" name="Text 4"/>
          <p:cNvSpPr/>
          <p:nvPr/>
        </p:nvSpPr>
        <p:spPr>
          <a:xfrm>
            <a:off x="5332928" y="4215408"/>
            <a:ext cx="3978116" cy="1451610"/>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Laboratorium harus menerapkan sistem manajemen yang mendukung konsistensi dan reliabilitas hasil pengujian.</a:t>
            </a:r>
            <a:endParaRPr lang="en-US" sz="1750" dirty="0"/>
          </a:p>
        </p:txBody>
      </p:sp>
      <p:sp>
        <p:nvSpPr>
          <p:cNvPr id="7" name="Text 5"/>
          <p:cNvSpPr/>
          <p:nvPr/>
        </p:nvSpPr>
        <p:spPr>
          <a:xfrm>
            <a:off x="9872067" y="3634264"/>
            <a:ext cx="2835235" cy="354330"/>
          </a:xfrm>
          <a:prstGeom prst="rect">
            <a:avLst/>
          </a:prstGeom>
          <a:noFill/>
          <a:ln/>
        </p:spPr>
        <p:txBody>
          <a:bodyPr wrap="none" lIns="0" tIns="0" rIns="0" bIns="0" rtlCol="0" anchor="t"/>
          <a:lstStyle/>
          <a:p>
            <a:pPr marL="0" indent="0">
              <a:lnSpc>
                <a:spcPts val="2750"/>
              </a:lnSpc>
              <a:buNone/>
            </a:pPr>
            <a:r>
              <a:rPr lang="en-US" sz="2200" kern="0" spc="-67" dirty="0">
                <a:solidFill>
                  <a:srgbClr val="2C3F42"/>
                </a:solidFill>
                <a:latin typeface="Bitter Medium" pitchFamily="34" charset="0"/>
                <a:ea typeface="Bitter Medium" pitchFamily="34" charset="-122"/>
                <a:cs typeface="Bitter Medium" pitchFamily="34" charset="-120"/>
              </a:rPr>
              <a:t>Dokumentasi</a:t>
            </a:r>
            <a:endParaRPr lang="en-US" sz="2200" dirty="0"/>
          </a:p>
        </p:txBody>
      </p:sp>
      <p:sp>
        <p:nvSpPr>
          <p:cNvPr id="8" name="Text 6"/>
          <p:cNvSpPr/>
          <p:nvPr/>
        </p:nvSpPr>
        <p:spPr>
          <a:xfrm>
            <a:off x="9872067" y="4215408"/>
            <a:ext cx="3978116" cy="1088708"/>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Seluruh proses dan prosedur harus terdokumentasi dengan baik untuk menjamin ketertelusuran.</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35235"/>
          </a:xfrm>
          <a:prstGeom prst="rect">
            <a:avLst/>
          </a:prstGeom>
        </p:spPr>
      </p:pic>
      <p:sp>
        <p:nvSpPr>
          <p:cNvPr id="3" name="Text 0"/>
          <p:cNvSpPr/>
          <p:nvPr/>
        </p:nvSpPr>
        <p:spPr>
          <a:xfrm>
            <a:off x="793790" y="3802499"/>
            <a:ext cx="8167211" cy="708779"/>
          </a:xfrm>
          <a:prstGeom prst="rect">
            <a:avLst/>
          </a:prstGeom>
          <a:noFill/>
          <a:ln/>
        </p:spPr>
        <p:txBody>
          <a:bodyPr wrap="none" lIns="0" tIns="0" rIns="0" bIns="0" rtlCol="0" anchor="t"/>
          <a:lstStyle/>
          <a:p>
            <a:pPr marL="0" indent="0">
              <a:lnSpc>
                <a:spcPts val="5550"/>
              </a:lnSpc>
              <a:buNone/>
            </a:pPr>
            <a:r>
              <a:rPr lang="en-US" sz="4450" kern="0" spc="-134" dirty="0">
                <a:solidFill>
                  <a:srgbClr val="2C3F42"/>
                </a:solidFill>
                <a:latin typeface="Bitter Medium" pitchFamily="34" charset="0"/>
                <a:ea typeface="Bitter Medium" pitchFamily="34" charset="-122"/>
                <a:cs typeface="Bitter Medium" pitchFamily="34" charset="-120"/>
              </a:rPr>
              <a:t>Persyaratan Struktural ISO 17025</a:t>
            </a:r>
            <a:endParaRPr lang="en-US" sz="4450" dirty="0"/>
          </a:p>
        </p:txBody>
      </p:sp>
      <p:sp>
        <p:nvSpPr>
          <p:cNvPr id="4" name="Shape 1"/>
          <p:cNvSpPr/>
          <p:nvPr/>
        </p:nvSpPr>
        <p:spPr>
          <a:xfrm>
            <a:off x="793790" y="4851440"/>
            <a:ext cx="4196358" cy="2410897"/>
          </a:xfrm>
          <a:prstGeom prst="roundRect">
            <a:avLst>
              <a:gd name="adj" fmla="val 3952"/>
            </a:avLst>
          </a:prstGeom>
          <a:solidFill>
            <a:srgbClr val="FCE2CF"/>
          </a:solidFill>
          <a:ln w="7620">
            <a:solidFill>
              <a:srgbClr val="E2C8B5"/>
            </a:solidFill>
            <a:prstDash val="solid"/>
          </a:ln>
        </p:spPr>
      </p:sp>
      <p:sp>
        <p:nvSpPr>
          <p:cNvPr id="5" name="Text 2"/>
          <p:cNvSpPr/>
          <p:nvPr/>
        </p:nvSpPr>
        <p:spPr>
          <a:xfrm>
            <a:off x="1028224" y="5085874"/>
            <a:ext cx="3550801" cy="354330"/>
          </a:xfrm>
          <a:prstGeom prst="rect">
            <a:avLst/>
          </a:prstGeom>
          <a:noFill/>
          <a:ln/>
        </p:spPr>
        <p:txBody>
          <a:bodyPr wrap="none" lIns="0" tIns="0" rIns="0" bIns="0" rtlCol="0" anchor="t"/>
          <a:lstStyle/>
          <a:p>
            <a:pPr marL="0" indent="0">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Tanggungjawab Manajemen</a:t>
            </a:r>
            <a:endParaRPr lang="en-US" sz="2200" dirty="0"/>
          </a:p>
        </p:txBody>
      </p:sp>
      <p:sp>
        <p:nvSpPr>
          <p:cNvPr id="6" name="Text 3"/>
          <p:cNvSpPr/>
          <p:nvPr/>
        </p:nvSpPr>
        <p:spPr>
          <a:xfrm>
            <a:off x="1028224" y="5576292"/>
            <a:ext cx="3727490" cy="1451610"/>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Manajemen laboratorium harus memastikan pemeliharaan sistem manajemen dan peningkatan kinerja secara berkelanjutan.</a:t>
            </a:r>
            <a:endParaRPr lang="en-US" sz="1750" dirty="0"/>
          </a:p>
        </p:txBody>
      </p:sp>
      <p:sp>
        <p:nvSpPr>
          <p:cNvPr id="7" name="Shape 4"/>
          <p:cNvSpPr/>
          <p:nvPr/>
        </p:nvSpPr>
        <p:spPr>
          <a:xfrm>
            <a:off x="5216962" y="4851440"/>
            <a:ext cx="4196358" cy="2410897"/>
          </a:xfrm>
          <a:prstGeom prst="roundRect">
            <a:avLst>
              <a:gd name="adj" fmla="val 3952"/>
            </a:avLst>
          </a:prstGeom>
          <a:solidFill>
            <a:srgbClr val="FCE2CF"/>
          </a:solidFill>
          <a:ln w="7620">
            <a:solidFill>
              <a:srgbClr val="E2C8B5"/>
            </a:solidFill>
            <a:prstDash val="solid"/>
          </a:ln>
        </p:spPr>
      </p:sp>
      <p:sp>
        <p:nvSpPr>
          <p:cNvPr id="8" name="Text 5"/>
          <p:cNvSpPr/>
          <p:nvPr/>
        </p:nvSpPr>
        <p:spPr>
          <a:xfrm>
            <a:off x="5451396" y="5085874"/>
            <a:ext cx="2835235" cy="354330"/>
          </a:xfrm>
          <a:prstGeom prst="rect">
            <a:avLst/>
          </a:prstGeom>
          <a:noFill/>
          <a:ln/>
        </p:spPr>
        <p:txBody>
          <a:bodyPr wrap="none" lIns="0" tIns="0" rIns="0" bIns="0" rtlCol="0" anchor="t"/>
          <a:lstStyle/>
          <a:p>
            <a:pPr marL="0" indent="0">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Struktur Organisasi</a:t>
            </a:r>
            <a:endParaRPr lang="en-US" sz="2200" dirty="0"/>
          </a:p>
        </p:txBody>
      </p:sp>
      <p:sp>
        <p:nvSpPr>
          <p:cNvPr id="9" name="Text 6"/>
          <p:cNvSpPr/>
          <p:nvPr/>
        </p:nvSpPr>
        <p:spPr>
          <a:xfrm>
            <a:off x="5451396" y="5576292"/>
            <a:ext cx="3727490" cy="1451610"/>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Laboratorium harus memiliki struktur organisasi yang jelas untuk menjamin efektivitas dan tanggung jawab yang terdefenisi.</a:t>
            </a:r>
            <a:endParaRPr lang="en-US" sz="1750" dirty="0"/>
          </a:p>
        </p:txBody>
      </p:sp>
      <p:sp>
        <p:nvSpPr>
          <p:cNvPr id="10" name="Shape 7"/>
          <p:cNvSpPr/>
          <p:nvPr/>
        </p:nvSpPr>
        <p:spPr>
          <a:xfrm>
            <a:off x="9640133" y="4851440"/>
            <a:ext cx="4196358" cy="2410897"/>
          </a:xfrm>
          <a:prstGeom prst="roundRect">
            <a:avLst>
              <a:gd name="adj" fmla="val 3952"/>
            </a:avLst>
          </a:prstGeom>
          <a:solidFill>
            <a:srgbClr val="FCE2CF"/>
          </a:solidFill>
          <a:ln w="7620">
            <a:solidFill>
              <a:srgbClr val="E2C8B5"/>
            </a:solidFill>
            <a:prstDash val="solid"/>
          </a:ln>
        </p:spPr>
      </p:sp>
      <p:sp>
        <p:nvSpPr>
          <p:cNvPr id="11" name="Text 8"/>
          <p:cNvSpPr/>
          <p:nvPr/>
        </p:nvSpPr>
        <p:spPr>
          <a:xfrm>
            <a:off x="9874568" y="5085874"/>
            <a:ext cx="2835235" cy="354330"/>
          </a:xfrm>
          <a:prstGeom prst="rect">
            <a:avLst/>
          </a:prstGeom>
          <a:noFill/>
          <a:ln/>
        </p:spPr>
        <p:txBody>
          <a:bodyPr wrap="none" lIns="0" tIns="0" rIns="0" bIns="0" rtlCol="0" anchor="t"/>
          <a:lstStyle/>
          <a:p>
            <a:pPr marL="0" indent="0">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Personel Kunci</a:t>
            </a:r>
            <a:endParaRPr lang="en-US" sz="2200" dirty="0"/>
          </a:p>
        </p:txBody>
      </p:sp>
      <p:sp>
        <p:nvSpPr>
          <p:cNvPr id="12" name="Text 9"/>
          <p:cNvSpPr/>
          <p:nvPr/>
        </p:nvSpPr>
        <p:spPr>
          <a:xfrm>
            <a:off x="9874568" y="5576292"/>
            <a:ext cx="3727490" cy="1088708"/>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Laboratorium harus memiliki personel kunci yang kompeten dan berpengalaman di bidangnya.</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74251" y="530900"/>
            <a:ext cx="7579995" cy="601980"/>
          </a:xfrm>
          <a:prstGeom prst="rect">
            <a:avLst/>
          </a:prstGeom>
          <a:noFill/>
          <a:ln/>
        </p:spPr>
        <p:txBody>
          <a:bodyPr wrap="none" lIns="0" tIns="0" rIns="0" bIns="0" rtlCol="0" anchor="t"/>
          <a:lstStyle/>
          <a:p>
            <a:pPr marL="0" indent="0">
              <a:lnSpc>
                <a:spcPts val="4700"/>
              </a:lnSpc>
              <a:buNone/>
            </a:pPr>
            <a:r>
              <a:rPr lang="en-US" sz="3750" kern="0" spc="-114" dirty="0">
                <a:solidFill>
                  <a:srgbClr val="2C3F42"/>
                </a:solidFill>
                <a:latin typeface="Bitter Medium" pitchFamily="34" charset="0"/>
                <a:ea typeface="Bitter Medium" pitchFamily="34" charset="-122"/>
                <a:cs typeface="Bitter Medium" pitchFamily="34" charset="-120"/>
              </a:rPr>
              <a:t>Persyaratan Sumber Daya ISO 17025</a:t>
            </a:r>
            <a:endParaRPr lang="en-US" sz="3750" dirty="0"/>
          </a:p>
        </p:txBody>
      </p:sp>
      <p:pic>
        <p:nvPicPr>
          <p:cNvPr id="4" name="Image 1" descr="preencoded.png"/>
          <p:cNvPicPr>
            <a:picLocks noChangeAspect="1"/>
          </p:cNvPicPr>
          <p:nvPr/>
        </p:nvPicPr>
        <p:blipFill>
          <a:blip r:embed="rId4"/>
          <a:stretch>
            <a:fillRect/>
          </a:stretch>
        </p:blipFill>
        <p:spPr>
          <a:xfrm>
            <a:off x="674251" y="1421844"/>
            <a:ext cx="481608" cy="481608"/>
          </a:xfrm>
          <a:prstGeom prst="rect">
            <a:avLst/>
          </a:prstGeom>
        </p:spPr>
      </p:pic>
      <p:sp>
        <p:nvSpPr>
          <p:cNvPr id="5" name="Text 1"/>
          <p:cNvSpPr/>
          <p:nvPr/>
        </p:nvSpPr>
        <p:spPr>
          <a:xfrm>
            <a:off x="674251" y="2096095"/>
            <a:ext cx="2408277" cy="300990"/>
          </a:xfrm>
          <a:prstGeom prst="rect">
            <a:avLst/>
          </a:prstGeom>
          <a:noFill/>
          <a:ln/>
        </p:spPr>
        <p:txBody>
          <a:bodyPr wrap="none" lIns="0" tIns="0" rIns="0" bIns="0" rtlCol="0" anchor="t"/>
          <a:lstStyle/>
          <a:p>
            <a:pPr marL="0" indent="0" algn="l">
              <a:lnSpc>
                <a:spcPts val="2350"/>
              </a:lnSpc>
              <a:buNone/>
            </a:pPr>
            <a:r>
              <a:rPr lang="en-US" sz="1850" kern="0" spc="-57" dirty="0">
                <a:solidFill>
                  <a:srgbClr val="2B2E3C"/>
                </a:solidFill>
                <a:latin typeface="Bitter Medium" pitchFamily="34" charset="0"/>
                <a:ea typeface="Bitter Medium" pitchFamily="34" charset="-122"/>
                <a:cs typeface="Bitter Medium" pitchFamily="34" charset="-120"/>
              </a:rPr>
              <a:t>Peralatan</a:t>
            </a:r>
            <a:endParaRPr lang="en-US" sz="1850" dirty="0"/>
          </a:p>
        </p:txBody>
      </p:sp>
      <p:sp>
        <p:nvSpPr>
          <p:cNvPr id="6" name="Text 2"/>
          <p:cNvSpPr/>
          <p:nvPr/>
        </p:nvSpPr>
        <p:spPr>
          <a:xfrm>
            <a:off x="674251" y="2512576"/>
            <a:ext cx="7795498" cy="616268"/>
          </a:xfrm>
          <a:prstGeom prst="rect">
            <a:avLst/>
          </a:prstGeom>
          <a:noFill/>
          <a:ln/>
        </p:spPr>
        <p:txBody>
          <a:bodyPr wrap="square" lIns="0" tIns="0" rIns="0" bIns="0" rtlCol="0" anchor="t"/>
          <a:lstStyle/>
          <a:p>
            <a:pPr marL="0" indent="0" algn="l">
              <a:lnSpc>
                <a:spcPts val="2400"/>
              </a:lnSpc>
              <a:buNone/>
            </a:pPr>
            <a:r>
              <a:rPr lang="en-US" sz="1500" kern="0" spc="-30" dirty="0">
                <a:solidFill>
                  <a:srgbClr val="2B2E3C"/>
                </a:solidFill>
                <a:latin typeface="Open Sans" pitchFamily="34" charset="0"/>
                <a:ea typeface="Open Sans" pitchFamily="34" charset="-122"/>
                <a:cs typeface="Open Sans" pitchFamily="34" charset="-120"/>
              </a:rPr>
              <a:t>Laboratorium harus memiliki peralatan yang memadai, terkalibrasi, dan terpelihara dengan baik.</a:t>
            </a:r>
            <a:endParaRPr lang="en-US" sz="1500" dirty="0"/>
          </a:p>
        </p:txBody>
      </p:sp>
      <p:pic>
        <p:nvPicPr>
          <p:cNvPr id="7" name="Image 2" descr="preencoded.png"/>
          <p:cNvPicPr>
            <a:picLocks noChangeAspect="1"/>
          </p:cNvPicPr>
          <p:nvPr/>
        </p:nvPicPr>
        <p:blipFill>
          <a:blip r:embed="rId5"/>
          <a:stretch>
            <a:fillRect/>
          </a:stretch>
        </p:blipFill>
        <p:spPr>
          <a:xfrm>
            <a:off x="674251" y="3706773"/>
            <a:ext cx="481608" cy="481608"/>
          </a:xfrm>
          <a:prstGeom prst="rect">
            <a:avLst/>
          </a:prstGeom>
        </p:spPr>
      </p:pic>
      <p:sp>
        <p:nvSpPr>
          <p:cNvPr id="8" name="Text 3"/>
          <p:cNvSpPr/>
          <p:nvPr/>
        </p:nvSpPr>
        <p:spPr>
          <a:xfrm>
            <a:off x="674251" y="4381024"/>
            <a:ext cx="2408277" cy="300990"/>
          </a:xfrm>
          <a:prstGeom prst="rect">
            <a:avLst/>
          </a:prstGeom>
          <a:noFill/>
          <a:ln/>
        </p:spPr>
        <p:txBody>
          <a:bodyPr wrap="none" lIns="0" tIns="0" rIns="0" bIns="0" rtlCol="0" anchor="t"/>
          <a:lstStyle/>
          <a:p>
            <a:pPr marL="0" indent="0" algn="l">
              <a:lnSpc>
                <a:spcPts val="2350"/>
              </a:lnSpc>
              <a:buNone/>
            </a:pPr>
            <a:r>
              <a:rPr lang="en-US" sz="1850" kern="0" spc="-57" dirty="0">
                <a:solidFill>
                  <a:srgbClr val="2B2E3C"/>
                </a:solidFill>
                <a:latin typeface="Bitter Medium" pitchFamily="34" charset="0"/>
                <a:ea typeface="Bitter Medium" pitchFamily="34" charset="-122"/>
                <a:cs typeface="Bitter Medium" pitchFamily="34" charset="-120"/>
              </a:rPr>
              <a:t>Pengetahuan</a:t>
            </a:r>
            <a:endParaRPr lang="en-US" sz="1850" dirty="0"/>
          </a:p>
        </p:txBody>
      </p:sp>
      <p:sp>
        <p:nvSpPr>
          <p:cNvPr id="9" name="Text 4"/>
          <p:cNvSpPr/>
          <p:nvPr/>
        </p:nvSpPr>
        <p:spPr>
          <a:xfrm>
            <a:off x="674251" y="4797504"/>
            <a:ext cx="7795498" cy="616268"/>
          </a:xfrm>
          <a:prstGeom prst="rect">
            <a:avLst/>
          </a:prstGeom>
          <a:noFill/>
          <a:ln/>
        </p:spPr>
        <p:txBody>
          <a:bodyPr wrap="square" lIns="0" tIns="0" rIns="0" bIns="0" rtlCol="0" anchor="t"/>
          <a:lstStyle/>
          <a:p>
            <a:pPr marL="0" indent="0" algn="l">
              <a:lnSpc>
                <a:spcPts val="2400"/>
              </a:lnSpc>
              <a:buNone/>
            </a:pPr>
            <a:r>
              <a:rPr lang="en-US" sz="1500" kern="0" spc="-30" dirty="0">
                <a:solidFill>
                  <a:srgbClr val="2B2E3C"/>
                </a:solidFill>
                <a:latin typeface="Open Sans" pitchFamily="34" charset="0"/>
                <a:ea typeface="Open Sans" pitchFamily="34" charset="-122"/>
                <a:cs typeface="Open Sans" pitchFamily="34" charset="-120"/>
              </a:rPr>
              <a:t>Personel laboratorium harus memiliki pengetahuan dan keahlian yang sesuai dengan lingkup kerjanya.</a:t>
            </a:r>
            <a:endParaRPr lang="en-US" sz="1500" dirty="0"/>
          </a:p>
        </p:txBody>
      </p:sp>
      <p:pic>
        <p:nvPicPr>
          <p:cNvPr id="10" name="Image 3" descr="preencoded.png"/>
          <p:cNvPicPr>
            <a:picLocks noChangeAspect="1"/>
          </p:cNvPicPr>
          <p:nvPr/>
        </p:nvPicPr>
        <p:blipFill>
          <a:blip r:embed="rId6"/>
          <a:stretch>
            <a:fillRect/>
          </a:stretch>
        </p:blipFill>
        <p:spPr>
          <a:xfrm>
            <a:off x="674251" y="5991701"/>
            <a:ext cx="481608" cy="481608"/>
          </a:xfrm>
          <a:prstGeom prst="rect">
            <a:avLst/>
          </a:prstGeom>
        </p:spPr>
      </p:pic>
      <p:sp>
        <p:nvSpPr>
          <p:cNvPr id="11" name="Text 5"/>
          <p:cNvSpPr/>
          <p:nvPr/>
        </p:nvSpPr>
        <p:spPr>
          <a:xfrm>
            <a:off x="674251" y="6665952"/>
            <a:ext cx="2408277" cy="300990"/>
          </a:xfrm>
          <a:prstGeom prst="rect">
            <a:avLst/>
          </a:prstGeom>
          <a:noFill/>
          <a:ln/>
        </p:spPr>
        <p:txBody>
          <a:bodyPr wrap="none" lIns="0" tIns="0" rIns="0" bIns="0" rtlCol="0" anchor="t"/>
          <a:lstStyle/>
          <a:p>
            <a:pPr marL="0" indent="0" algn="l">
              <a:lnSpc>
                <a:spcPts val="2350"/>
              </a:lnSpc>
              <a:buNone/>
            </a:pPr>
            <a:r>
              <a:rPr lang="en-US" sz="1850" kern="0" spc="-57" dirty="0">
                <a:solidFill>
                  <a:srgbClr val="2B2E3C"/>
                </a:solidFill>
                <a:latin typeface="Bitter Medium" pitchFamily="34" charset="0"/>
                <a:ea typeface="Bitter Medium" pitchFamily="34" charset="-122"/>
                <a:cs typeface="Bitter Medium" pitchFamily="34" charset="-120"/>
              </a:rPr>
              <a:t>Prosedur</a:t>
            </a:r>
            <a:endParaRPr lang="en-US" sz="1850" dirty="0"/>
          </a:p>
        </p:txBody>
      </p:sp>
      <p:sp>
        <p:nvSpPr>
          <p:cNvPr id="12" name="Text 6"/>
          <p:cNvSpPr/>
          <p:nvPr/>
        </p:nvSpPr>
        <p:spPr>
          <a:xfrm>
            <a:off x="674251" y="7082433"/>
            <a:ext cx="7795498" cy="616268"/>
          </a:xfrm>
          <a:prstGeom prst="rect">
            <a:avLst/>
          </a:prstGeom>
          <a:noFill/>
          <a:ln/>
        </p:spPr>
        <p:txBody>
          <a:bodyPr wrap="square" lIns="0" tIns="0" rIns="0" bIns="0" rtlCol="0" anchor="t"/>
          <a:lstStyle/>
          <a:p>
            <a:pPr marL="0" indent="0" algn="l">
              <a:lnSpc>
                <a:spcPts val="2400"/>
              </a:lnSpc>
              <a:buNone/>
            </a:pPr>
            <a:r>
              <a:rPr lang="en-US" sz="1500" kern="0" spc="-30" dirty="0">
                <a:solidFill>
                  <a:srgbClr val="2B2E3C"/>
                </a:solidFill>
                <a:latin typeface="Open Sans" pitchFamily="34" charset="0"/>
                <a:ea typeface="Open Sans" pitchFamily="34" charset="-122"/>
                <a:cs typeface="Open Sans" pitchFamily="34" charset="-120"/>
              </a:rPr>
              <a:t>Laboratorium harus memiliki prosedur terdokumentasi untuk seluruh aktivitas pengujian dan kalibrasi.</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729151"/>
          </a:xfrm>
          <a:prstGeom prst="rect">
            <a:avLst/>
          </a:prstGeom>
        </p:spPr>
      </p:pic>
      <p:sp>
        <p:nvSpPr>
          <p:cNvPr id="3" name="Text 0"/>
          <p:cNvSpPr/>
          <p:nvPr/>
        </p:nvSpPr>
        <p:spPr>
          <a:xfrm>
            <a:off x="764143" y="3330297"/>
            <a:ext cx="6971228" cy="682347"/>
          </a:xfrm>
          <a:prstGeom prst="rect">
            <a:avLst/>
          </a:prstGeom>
          <a:noFill/>
          <a:ln/>
        </p:spPr>
        <p:txBody>
          <a:bodyPr wrap="none" lIns="0" tIns="0" rIns="0" bIns="0" rtlCol="0" anchor="t"/>
          <a:lstStyle/>
          <a:p>
            <a:pPr marL="0" indent="0">
              <a:lnSpc>
                <a:spcPts val="5350"/>
              </a:lnSpc>
              <a:buNone/>
            </a:pPr>
            <a:r>
              <a:rPr lang="en-US" sz="4250" kern="0" spc="-129" dirty="0">
                <a:solidFill>
                  <a:srgbClr val="2C3F42"/>
                </a:solidFill>
                <a:latin typeface="Bitter Medium" pitchFamily="34" charset="0"/>
                <a:ea typeface="Bitter Medium" pitchFamily="34" charset="-122"/>
                <a:cs typeface="Bitter Medium" pitchFamily="34" charset="-120"/>
              </a:rPr>
              <a:t>Persyaratan Proses ISO 17025</a:t>
            </a:r>
            <a:endParaRPr lang="en-US" sz="4250" dirty="0"/>
          </a:p>
        </p:txBody>
      </p:sp>
      <p:pic>
        <p:nvPicPr>
          <p:cNvPr id="4" name="Image 1" descr="preencoded.png"/>
          <p:cNvPicPr>
            <a:picLocks noChangeAspect="1"/>
          </p:cNvPicPr>
          <p:nvPr/>
        </p:nvPicPr>
        <p:blipFill>
          <a:blip r:embed="rId4"/>
          <a:stretch>
            <a:fillRect/>
          </a:stretch>
        </p:blipFill>
        <p:spPr>
          <a:xfrm>
            <a:off x="764143" y="4340066"/>
            <a:ext cx="4367332" cy="873323"/>
          </a:xfrm>
          <a:prstGeom prst="rect">
            <a:avLst/>
          </a:prstGeom>
        </p:spPr>
      </p:pic>
      <p:sp>
        <p:nvSpPr>
          <p:cNvPr id="5" name="Text 1"/>
          <p:cNvSpPr/>
          <p:nvPr/>
        </p:nvSpPr>
        <p:spPr>
          <a:xfrm>
            <a:off x="982385" y="5540812"/>
            <a:ext cx="2729151" cy="341114"/>
          </a:xfrm>
          <a:prstGeom prst="rect">
            <a:avLst/>
          </a:prstGeom>
          <a:noFill/>
          <a:ln/>
        </p:spPr>
        <p:txBody>
          <a:bodyPr wrap="none" lIns="0" tIns="0" rIns="0" bIns="0" rtlCol="0" anchor="t"/>
          <a:lstStyle/>
          <a:p>
            <a:pPr marL="0" indent="0" algn="l">
              <a:lnSpc>
                <a:spcPts val="2650"/>
              </a:lnSpc>
              <a:buNone/>
            </a:pPr>
            <a:r>
              <a:rPr lang="en-US" sz="2100" kern="0" spc="-64" dirty="0">
                <a:solidFill>
                  <a:srgbClr val="2B2E3C"/>
                </a:solidFill>
                <a:latin typeface="Bitter Medium" pitchFamily="34" charset="0"/>
                <a:ea typeface="Bitter Medium" pitchFamily="34" charset="-122"/>
                <a:cs typeface="Bitter Medium" pitchFamily="34" charset="-120"/>
              </a:rPr>
              <a:t>Perencanaan</a:t>
            </a:r>
            <a:endParaRPr lang="en-US" sz="2100" dirty="0"/>
          </a:p>
        </p:txBody>
      </p:sp>
      <p:sp>
        <p:nvSpPr>
          <p:cNvPr id="6" name="Text 2"/>
          <p:cNvSpPr/>
          <p:nvPr/>
        </p:nvSpPr>
        <p:spPr>
          <a:xfrm>
            <a:off x="982385" y="6012894"/>
            <a:ext cx="3930848" cy="1047988"/>
          </a:xfrm>
          <a:prstGeom prst="rect">
            <a:avLst/>
          </a:prstGeom>
          <a:noFill/>
          <a:ln/>
        </p:spPr>
        <p:txBody>
          <a:bodyPr wrap="square" lIns="0" tIns="0" rIns="0" bIns="0" rtlCol="0" anchor="t"/>
          <a:lstStyle/>
          <a:p>
            <a:pPr marL="0" indent="0" algn="l">
              <a:lnSpc>
                <a:spcPts val="2750"/>
              </a:lnSpc>
              <a:buNone/>
            </a:pPr>
            <a:r>
              <a:rPr lang="en-US" sz="1700" kern="0" spc="-34" dirty="0">
                <a:solidFill>
                  <a:srgbClr val="2B2E3C"/>
                </a:solidFill>
                <a:latin typeface="Open Sans" pitchFamily="34" charset="0"/>
                <a:ea typeface="Open Sans" pitchFamily="34" charset="-122"/>
                <a:cs typeface="Open Sans" pitchFamily="34" charset="-120"/>
              </a:rPr>
              <a:t>Laboratorium harus merencanakan seluruh proses pengujian dan kalibrasi secara sistematis.</a:t>
            </a:r>
            <a:endParaRPr lang="en-US" sz="1700" dirty="0"/>
          </a:p>
        </p:txBody>
      </p:sp>
      <p:pic>
        <p:nvPicPr>
          <p:cNvPr id="7" name="Image 2" descr="preencoded.png"/>
          <p:cNvPicPr>
            <a:picLocks noChangeAspect="1"/>
          </p:cNvPicPr>
          <p:nvPr/>
        </p:nvPicPr>
        <p:blipFill>
          <a:blip r:embed="rId5"/>
          <a:stretch>
            <a:fillRect/>
          </a:stretch>
        </p:blipFill>
        <p:spPr>
          <a:xfrm>
            <a:off x="5131475" y="4340066"/>
            <a:ext cx="4367332" cy="873323"/>
          </a:xfrm>
          <a:prstGeom prst="rect">
            <a:avLst/>
          </a:prstGeom>
        </p:spPr>
      </p:pic>
      <p:sp>
        <p:nvSpPr>
          <p:cNvPr id="8" name="Text 3"/>
          <p:cNvSpPr/>
          <p:nvPr/>
        </p:nvSpPr>
        <p:spPr>
          <a:xfrm>
            <a:off x="5349716" y="5540812"/>
            <a:ext cx="2729151" cy="341114"/>
          </a:xfrm>
          <a:prstGeom prst="rect">
            <a:avLst/>
          </a:prstGeom>
          <a:noFill/>
          <a:ln/>
        </p:spPr>
        <p:txBody>
          <a:bodyPr wrap="none" lIns="0" tIns="0" rIns="0" bIns="0" rtlCol="0" anchor="t"/>
          <a:lstStyle/>
          <a:p>
            <a:pPr marL="0" indent="0" algn="l">
              <a:lnSpc>
                <a:spcPts val="2650"/>
              </a:lnSpc>
              <a:buNone/>
            </a:pPr>
            <a:r>
              <a:rPr lang="en-US" sz="2100" kern="0" spc="-64" dirty="0">
                <a:solidFill>
                  <a:srgbClr val="2B2E3C"/>
                </a:solidFill>
                <a:latin typeface="Bitter Medium" pitchFamily="34" charset="0"/>
                <a:ea typeface="Bitter Medium" pitchFamily="34" charset="-122"/>
                <a:cs typeface="Bitter Medium" pitchFamily="34" charset="-120"/>
              </a:rPr>
              <a:t>Pelaksanaan</a:t>
            </a:r>
            <a:endParaRPr lang="en-US" sz="2100" dirty="0"/>
          </a:p>
        </p:txBody>
      </p:sp>
      <p:sp>
        <p:nvSpPr>
          <p:cNvPr id="9" name="Text 4"/>
          <p:cNvSpPr/>
          <p:nvPr/>
        </p:nvSpPr>
        <p:spPr>
          <a:xfrm>
            <a:off x="5349716" y="6012894"/>
            <a:ext cx="3930848" cy="1397318"/>
          </a:xfrm>
          <a:prstGeom prst="rect">
            <a:avLst/>
          </a:prstGeom>
          <a:noFill/>
          <a:ln/>
        </p:spPr>
        <p:txBody>
          <a:bodyPr wrap="square" lIns="0" tIns="0" rIns="0" bIns="0" rtlCol="0" anchor="t"/>
          <a:lstStyle/>
          <a:p>
            <a:pPr marL="0" indent="0" algn="l">
              <a:lnSpc>
                <a:spcPts val="2750"/>
              </a:lnSpc>
              <a:buNone/>
            </a:pPr>
            <a:r>
              <a:rPr lang="en-US" sz="1700" kern="0" spc="-34" dirty="0">
                <a:solidFill>
                  <a:srgbClr val="2B2E3C"/>
                </a:solidFill>
                <a:latin typeface="Open Sans" pitchFamily="34" charset="0"/>
                <a:ea typeface="Open Sans" pitchFamily="34" charset="-122"/>
                <a:cs typeface="Open Sans" pitchFamily="34" charset="-120"/>
              </a:rPr>
              <a:t>Laboratorium harus melaksanakan seluruh proses pengujian dan kalibrasi sesuai dengan prosedur yang ditetapkan.</a:t>
            </a:r>
            <a:endParaRPr lang="en-US" sz="1700" dirty="0"/>
          </a:p>
        </p:txBody>
      </p:sp>
      <p:pic>
        <p:nvPicPr>
          <p:cNvPr id="10" name="Image 3" descr="preencoded.png"/>
          <p:cNvPicPr>
            <a:picLocks noChangeAspect="1"/>
          </p:cNvPicPr>
          <p:nvPr/>
        </p:nvPicPr>
        <p:blipFill>
          <a:blip r:embed="rId6"/>
          <a:stretch>
            <a:fillRect/>
          </a:stretch>
        </p:blipFill>
        <p:spPr>
          <a:xfrm>
            <a:off x="9498806" y="4340066"/>
            <a:ext cx="4367332" cy="873323"/>
          </a:xfrm>
          <a:prstGeom prst="rect">
            <a:avLst/>
          </a:prstGeom>
        </p:spPr>
      </p:pic>
      <p:sp>
        <p:nvSpPr>
          <p:cNvPr id="11" name="Text 5"/>
          <p:cNvSpPr/>
          <p:nvPr/>
        </p:nvSpPr>
        <p:spPr>
          <a:xfrm>
            <a:off x="9717048" y="5540812"/>
            <a:ext cx="2729151" cy="341114"/>
          </a:xfrm>
          <a:prstGeom prst="rect">
            <a:avLst/>
          </a:prstGeom>
          <a:noFill/>
          <a:ln/>
        </p:spPr>
        <p:txBody>
          <a:bodyPr wrap="none" lIns="0" tIns="0" rIns="0" bIns="0" rtlCol="0" anchor="t"/>
          <a:lstStyle/>
          <a:p>
            <a:pPr marL="0" indent="0" algn="l">
              <a:lnSpc>
                <a:spcPts val="2650"/>
              </a:lnSpc>
              <a:buNone/>
            </a:pPr>
            <a:r>
              <a:rPr lang="en-US" sz="2100" kern="0" spc="-64" dirty="0">
                <a:solidFill>
                  <a:srgbClr val="2B2E3C"/>
                </a:solidFill>
                <a:latin typeface="Bitter Medium" pitchFamily="34" charset="0"/>
                <a:ea typeface="Bitter Medium" pitchFamily="34" charset="-122"/>
                <a:cs typeface="Bitter Medium" pitchFamily="34" charset="-120"/>
              </a:rPr>
              <a:t>Pelaporan</a:t>
            </a:r>
            <a:endParaRPr lang="en-US" sz="2100" dirty="0"/>
          </a:p>
        </p:txBody>
      </p:sp>
      <p:sp>
        <p:nvSpPr>
          <p:cNvPr id="12" name="Text 6"/>
          <p:cNvSpPr/>
          <p:nvPr/>
        </p:nvSpPr>
        <p:spPr>
          <a:xfrm>
            <a:off x="9717048" y="6012894"/>
            <a:ext cx="3930848" cy="1047988"/>
          </a:xfrm>
          <a:prstGeom prst="rect">
            <a:avLst/>
          </a:prstGeom>
          <a:noFill/>
          <a:ln/>
        </p:spPr>
        <p:txBody>
          <a:bodyPr wrap="square" lIns="0" tIns="0" rIns="0" bIns="0" rtlCol="0" anchor="t"/>
          <a:lstStyle/>
          <a:p>
            <a:pPr marL="0" indent="0" algn="l">
              <a:lnSpc>
                <a:spcPts val="2750"/>
              </a:lnSpc>
              <a:buNone/>
            </a:pPr>
            <a:r>
              <a:rPr lang="en-US" sz="1700" kern="0" spc="-34" dirty="0">
                <a:solidFill>
                  <a:srgbClr val="2B2E3C"/>
                </a:solidFill>
                <a:latin typeface="Open Sans" pitchFamily="34" charset="0"/>
                <a:ea typeface="Open Sans" pitchFamily="34" charset="-122"/>
                <a:cs typeface="Open Sans" pitchFamily="34" charset="-120"/>
              </a:rPr>
              <a:t>Laboratorium harus menyampaikan hasil pengujian dan kalibrasi secara akurat dan terpercaya.</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name="Slide 9">
    <p:spTree>
      <p:nvGrpSpPr>
        <p:cNvPr id="1" name=""/>
        <p:cNvGrpSpPr/>
        <p:nvPr/>
      </p:nvGrpSpPr>
      <p:grpSpPr>
        <a:xfrm>
          <a:off x="0" y="0"/>
          <a:ext cx="0" cy="0"/>
          <a:chOff x="0" y="0"/>
          <a:chExt cx="0" cy="0"/>
        </a:xfrm>
      </p:grpSpPr>
      <p:sp>
        <p:nvSpPr>
          <p:cNvPr id="2" name="Text 0"/>
          <p:cNvSpPr/>
          <p:nvPr/>
        </p:nvSpPr>
        <p:spPr>
          <a:xfrm>
            <a:off x="793790" y="2358509"/>
            <a:ext cx="8374142" cy="708779"/>
          </a:xfrm>
          <a:prstGeom prst="rect">
            <a:avLst/>
          </a:prstGeom>
          <a:noFill/>
          <a:ln/>
        </p:spPr>
        <p:txBody>
          <a:bodyPr wrap="none" lIns="0" tIns="0" rIns="0" bIns="0" rtlCol="0" anchor="t"/>
          <a:lstStyle/>
          <a:p>
            <a:pPr marL="0" indent="0">
              <a:lnSpc>
                <a:spcPts val="5550"/>
              </a:lnSpc>
              <a:buNone/>
            </a:pPr>
            <a:r>
              <a:rPr lang="en-US" sz="4450" kern="0" spc="-134" dirty="0">
                <a:solidFill>
                  <a:srgbClr val="2C3F42"/>
                </a:solidFill>
                <a:latin typeface="Bitter Medium" pitchFamily="34" charset="0"/>
                <a:ea typeface="Bitter Medium" pitchFamily="34" charset="-122"/>
                <a:cs typeface="Bitter Medium" pitchFamily="34" charset="-120"/>
              </a:rPr>
              <a:t>Penerapan ISO 17025 di Indonesia</a:t>
            </a:r>
            <a:endParaRPr lang="en-US" sz="4450" dirty="0"/>
          </a:p>
        </p:txBody>
      </p:sp>
      <p:sp>
        <p:nvSpPr>
          <p:cNvPr id="3" name="Text 1"/>
          <p:cNvSpPr/>
          <p:nvPr/>
        </p:nvSpPr>
        <p:spPr>
          <a:xfrm>
            <a:off x="793790" y="3634264"/>
            <a:ext cx="2835235" cy="354330"/>
          </a:xfrm>
          <a:prstGeom prst="rect">
            <a:avLst/>
          </a:prstGeom>
          <a:noFill/>
          <a:ln/>
        </p:spPr>
        <p:txBody>
          <a:bodyPr wrap="none" lIns="0" tIns="0" rIns="0" bIns="0" rtlCol="0" anchor="t"/>
          <a:lstStyle/>
          <a:p>
            <a:pPr marL="0" indent="0">
              <a:lnSpc>
                <a:spcPts val="2750"/>
              </a:lnSpc>
              <a:buNone/>
            </a:pPr>
            <a:r>
              <a:rPr lang="en-US" sz="2200" kern="0" spc="-67" dirty="0">
                <a:solidFill>
                  <a:srgbClr val="2C3F42"/>
                </a:solidFill>
                <a:latin typeface="Bitter Medium" pitchFamily="34" charset="0"/>
                <a:ea typeface="Bitter Medium" pitchFamily="34" charset="-122"/>
                <a:cs typeface="Bitter Medium" pitchFamily="34" charset="-120"/>
              </a:rPr>
              <a:t>Adopsi Regulasi</a:t>
            </a:r>
            <a:endParaRPr lang="en-US" sz="2200" dirty="0"/>
          </a:p>
        </p:txBody>
      </p:sp>
      <p:sp>
        <p:nvSpPr>
          <p:cNvPr id="4" name="Text 2"/>
          <p:cNvSpPr/>
          <p:nvPr/>
        </p:nvSpPr>
        <p:spPr>
          <a:xfrm>
            <a:off x="793790" y="4215408"/>
            <a:ext cx="3978116" cy="1451610"/>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Pemerintah Indonesia telah mengadopsi ISO 17025 sebagai standar bagi laboratorium uji dan kalibrasi.</a:t>
            </a:r>
            <a:endParaRPr lang="en-US" sz="1750" dirty="0"/>
          </a:p>
        </p:txBody>
      </p:sp>
      <p:sp>
        <p:nvSpPr>
          <p:cNvPr id="5" name="Text 3"/>
          <p:cNvSpPr/>
          <p:nvPr/>
        </p:nvSpPr>
        <p:spPr>
          <a:xfrm>
            <a:off x="5332928" y="3634264"/>
            <a:ext cx="3066812" cy="354330"/>
          </a:xfrm>
          <a:prstGeom prst="rect">
            <a:avLst/>
          </a:prstGeom>
          <a:noFill/>
          <a:ln/>
        </p:spPr>
        <p:txBody>
          <a:bodyPr wrap="none" lIns="0" tIns="0" rIns="0" bIns="0" rtlCol="0" anchor="t"/>
          <a:lstStyle/>
          <a:p>
            <a:pPr marL="0" indent="0">
              <a:lnSpc>
                <a:spcPts val="2750"/>
              </a:lnSpc>
              <a:buNone/>
            </a:pPr>
            <a:r>
              <a:rPr lang="en-US" sz="2200" kern="0" spc="-67" dirty="0">
                <a:solidFill>
                  <a:srgbClr val="2C3F42"/>
                </a:solidFill>
                <a:latin typeface="Bitter Medium" pitchFamily="34" charset="0"/>
                <a:ea typeface="Bitter Medium" pitchFamily="34" charset="-122"/>
                <a:cs typeface="Bitter Medium" pitchFamily="34" charset="-120"/>
              </a:rPr>
              <a:t>Akreditasi Laboratorium</a:t>
            </a:r>
            <a:endParaRPr lang="en-US" sz="2200" dirty="0"/>
          </a:p>
        </p:txBody>
      </p:sp>
      <p:sp>
        <p:nvSpPr>
          <p:cNvPr id="6" name="Text 4"/>
          <p:cNvSpPr/>
          <p:nvPr/>
        </p:nvSpPr>
        <p:spPr>
          <a:xfrm>
            <a:off x="5332928" y="4215408"/>
            <a:ext cx="3978116" cy="1088708"/>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Badan Akreditasi Nasional (BAN) melakukan akreditasi laboratorium berdasarkan persyaratan ISO 17025.</a:t>
            </a:r>
            <a:endParaRPr lang="en-US" sz="1750" dirty="0"/>
          </a:p>
        </p:txBody>
      </p:sp>
      <p:sp>
        <p:nvSpPr>
          <p:cNvPr id="7" name="Text 5"/>
          <p:cNvSpPr/>
          <p:nvPr/>
        </p:nvSpPr>
        <p:spPr>
          <a:xfrm>
            <a:off x="9872067" y="3634264"/>
            <a:ext cx="2835235" cy="354330"/>
          </a:xfrm>
          <a:prstGeom prst="rect">
            <a:avLst/>
          </a:prstGeom>
          <a:noFill/>
          <a:ln/>
        </p:spPr>
        <p:txBody>
          <a:bodyPr wrap="none" lIns="0" tIns="0" rIns="0" bIns="0" rtlCol="0" anchor="t"/>
          <a:lstStyle/>
          <a:p>
            <a:pPr marL="0" indent="0">
              <a:lnSpc>
                <a:spcPts val="2750"/>
              </a:lnSpc>
              <a:buNone/>
            </a:pPr>
            <a:r>
              <a:rPr lang="en-US" sz="2200" kern="0" spc="-67" dirty="0">
                <a:solidFill>
                  <a:srgbClr val="2C3F42"/>
                </a:solidFill>
                <a:latin typeface="Bitter Medium" pitchFamily="34" charset="0"/>
                <a:ea typeface="Bitter Medium" pitchFamily="34" charset="-122"/>
                <a:cs typeface="Bitter Medium" pitchFamily="34" charset="-120"/>
              </a:rPr>
              <a:t>Peningkatan Kualitas</a:t>
            </a:r>
            <a:endParaRPr lang="en-US" sz="2200" dirty="0"/>
          </a:p>
        </p:txBody>
      </p:sp>
      <p:sp>
        <p:nvSpPr>
          <p:cNvPr id="8" name="Text 6"/>
          <p:cNvSpPr/>
          <p:nvPr/>
        </p:nvSpPr>
        <p:spPr>
          <a:xfrm>
            <a:off x="9872067" y="4215408"/>
            <a:ext cx="3978116" cy="1451610"/>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Penerapan ISO 17025 mendorong laboratorium di Indonesia untuk terus meningkatkan kompetensi dan layanannya.</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28994"/>
          </a:xfrm>
          <a:prstGeom prst="rect">
            <a:avLst/>
          </a:prstGeom>
        </p:spPr>
      </p:pic>
      <p:sp>
        <p:nvSpPr>
          <p:cNvPr id="3" name="Text 0"/>
          <p:cNvSpPr/>
          <p:nvPr/>
        </p:nvSpPr>
        <p:spPr>
          <a:xfrm>
            <a:off x="680085" y="2963585"/>
            <a:ext cx="9859804" cy="607219"/>
          </a:xfrm>
          <a:prstGeom prst="rect">
            <a:avLst/>
          </a:prstGeom>
          <a:noFill/>
          <a:ln/>
        </p:spPr>
        <p:txBody>
          <a:bodyPr wrap="none" lIns="0" tIns="0" rIns="0" bIns="0" rtlCol="0" anchor="t"/>
          <a:lstStyle/>
          <a:p>
            <a:pPr marL="0" indent="0">
              <a:lnSpc>
                <a:spcPts val="4750"/>
              </a:lnSpc>
              <a:buNone/>
            </a:pPr>
            <a:r>
              <a:rPr lang="en-US" sz="3800" kern="0" spc="-115" dirty="0">
                <a:solidFill>
                  <a:srgbClr val="2C3F42"/>
                </a:solidFill>
                <a:latin typeface="Bitter Medium" pitchFamily="34" charset="0"/>
                <a:ea typeface="Bitter Medium" pitchFamily="34" charset="-122"/>
                <a:cs typeface="Bitter Medium" pitchFamily="34" charset="-120"/>
              </a:rPr>
              <a:t>Tantangan dan Peluang Masa Depan ISO 17025</a:t>
            </a:r>
            <a:endParaRPr lang="en-US" sz="3800" dirty="0"/>
          </a:p>
        </p:txBody>
      </p:sp>
      <p:sp>
        <p:nvSpPr>
          <p:cNvPr id="4" name="Shape 1"/>
          <p:cNvSpPr/>
          <p:nvPr/>
        </p:nvSpPr>
        <p:spPr>
          <a:xfrm>
            <a:off x="680085" y="5778579"/>
            <a:ext cx="13270230" cy="22860"/>
          </a:xfrm>
          <a:prstGeom prst="roundRect">
            <a:avLst>
              <a:gd name="adj" fmla="val 357030"/>
            </a:avLst>
          </a:prstGeom>
          <a:solidFill>
            <a:srgbClr val="E2C8B5"/>
          </a:solidFill>
          <a:ln/>
        </p:spPr>
      </p:sp>
      <p:sp>
        <p:nvSpPr>
          <p:cNvPr id="5" name="Shape 2"/>
          <p:cNvSpPr/>
          <p:nvPr/>
        </p:nvSpPr>
        <p:spPr>
          <a:xfrm>
            <a:off x="3937635" y="5098494"/>
            <a:ext cx="22860" cy="680085"/>
          </a:xfrm>
          <a:prstGeom prst="roundRect">
            <a:avLst>
              <a:gd name="adj" fmla="val 357030"/>
            </a:avLst>
          </a:prstGeom>
          <a:solidFill>
            <a:srgbClr val="E2C8B5"/>
          </a:solidFill>
          <a:ln/>
        </p:spPr>
      </p:sp>
      <p:sp>
        <p:nvSpPr>
          <p:cNvPr id="6" name="Shape 3"/>
          <p:cNvSpPr/>
          <p:nvPr/>
        </p:nvSpPr>
        <p:spPr>
          <a:xfrm>
            <a:off x="3730466" y="5559981"/>
            <a:ext cx="437198" cy="437198"/>
          </a:xfrm>
          <a:prstGeom prst="roundRect">
            <a:avLst>
              <a:gd name="adj" fmla="val 18668"/>
            </a:avLst>
          </a:prstGeom>
          <a:solidFill>
            <a:srgbClr val="FCE2CF"/>
          </a:solidFill>
          <a:ln w="7620">
            <a:solidFill>
              <a:srgbClr val="E2C8B5"/>
            </a:solidFill>
            <a:prstDash val="solid"/>
          </a:ln>
        </p:spPr>
      </p:sp>
      <p:sp>
        <p:nvSpPr>
          <p:cNvPr id="7" name="Text 4"/>
          <p:cNvSpPr/>
          <p:nvPr/>
        </p:nvSpPr>
        <p:spPr>
          <a:xfrm>
            <a:off x="3892868" y="5632847"/>
            <a:ext cx="112276" cy="291465"/>
          </a:xfrm>
          <a:prstGeom prst="rect">
            <a:avLst/>
          </a:prstGeom>
          <a:noFill/>
          <a:ln/>
        </p:spPr>
        <p:txBody>
          <a:bodyPr wrap="none" lIns="0" tIns="0" rIns="0" bIns="0" rtlCol="0" anchor="t"/>
          <a:lstStyle/>
          <a:p>
            <a:pPr marL="0" indent="0" algn="ctr">
              <a:lnSpc>
                <a:spcPts val="2250"/>
              </a:lnSpc>
              <a:buNone/>
            </a:pPr>
            <a:r>
              <a:rPr lang="en-US" sz="2250" kern="0" spc="-69" dirty="0">
                <a:solidFill>
                  <a:srgbClr val="2B2E3C"/>
                </a:solidFill>
                <a:latin typeface="Bitter Medium" pitchFamily="34" charset="0"/>
                <a:ea typeface="Bitter Medium" pitchFamily="34" charset="-122"/>
                <a:cs typeface="Bitter Medium" pitchFamily="34" charset="-120"/>
              </a:rPr>
              <a:t>1</a:t>
            </a:r>
            <a:endParaRPr lang="en-US" sz="2250" dirty="0"/>
          </a:p>
        </p:txBody>
      </p:sp>
      <p:sp>
        <p:nvSpPr>
          <p:cNvPr id="8" name="Text 5"/>
          <p:cNvSpPr/>
          <p:nvPr/>
        </p:nvSpPr>
        <p:spPr>
          <a:xfrm>
            <a:off x="2734508" y="3862268"/>
            <a:ext cx="2428994" cy="303609"/>
          </a:xfrm>
          <a:prstGeom prst="rect">
            <a:avLst/>
          </a:prstGeom>
          <a:noFill/>
          <a:ln/>
        </p:spPr>
        <p:txBody>
          <a:bodyPr wrap="none" lIns="0" tIns="0" rIns="0" bIns="0" rtlCol="0" anchor="t"/>
          <a:lstStyle/>
          <a:p>
            <a:pPr marL="0" indent="0" algn="ctr">
              <a:lnSpc>
                <a:spcPts val="2350"/>
              </a:lnSpc>
              <a:buNone/>
            </a:pPr>
            <a:r>
              <a:rPr lang="en-US" sz="1900" kern="0" spc="-57" dirty="0">
                <a:solidFill>
                  <a:srgbClr val="2B2E3C"/>
                </a:solidFill>
                <a:latin typeface="Bitter Medium" pitchFamily="34" charset="0"/>
                <a:ea typeface="Bitter Medium" pitchFamily="34" charset="-122"/>
                <a:cs typeface="Bitter Medium" pitchFamily="34" charset="-120"/>
              </a:rPr>
              <a:t>Digitalisasi</a:t>
            </a:r>
            <a:endParaRPr lang="en-US" sz="1900" dirty="0"/>
          </a:p>
        </p:txBody>
      </p:sp>
      <p:sp>
        <p:nvSpPr>
          <p:cNvPr id="9" name="Text 6"/>
          <p:cNvSpPr/>
          <p:nvPr/>
        </p:nvSpPr>
        <p:spPr>
          <a:xfrm>
            <a:off x="874395" y="4282440"/>
            <a:ext cx="6149340" cy="621744"/>
          </a:xfrm>
          <a:prstGeom prst="rect">
            <a:avLst/>
          </a:prstGeom>
          <a:noFill/>
          <a:ln/>
        </p:spPr>
        <p:txBody>
          <a:bodyPr wrap="square" lIns="0" tIns="0" rIns="0" bIns="0" rtlCol="0" anchor="t"/>
          <a:lstStyle/>
          <a:p>
            <a:pPr marL="0" indent="0" algn="ctr">
              <a:lnSpc>
                <a:spcPts val="2400"/>
              </a:lnSpc>
              <a:buNone/>
            </a:pPr>
            <a:r>
              <a:rPr lang="en-US" sz="1500" kern="0" spc="-31" dirty="0">
                <a:solidFill>
                  <a:srgbClr val="2B2E3C"/>
                </a:solidFill>
                <a:latin typeface="Open Sans" pitchFamily="34" charset="0"/>
                <a:ea typeface="Open Sans" pitchFamily="34" charset="-122"/>
                <a:cs typeface="Open Sans" pitchFamily="34" charset="-120"/>
              </a:rPr>
              <a:t>Laboratorium harus beradaptasi dengan teknologi digital untuk meningkatkan efisiensi dan keakuratan proses.</a:t>
            </a:r>
            <a:endParaRPr lang="en-US" sz="1500" dirty="0"/>
          </a:p>
        </p:txBody>
      </p:sp>
      <p:sp>
        <p:nvSpPr>
          <p:cNvPr id="10" name="Shape 7"/>
          <p:cNvSpPr/>
          <p:nvPr/>
        </p:nvSpPr>
        <p:spPr>
          <a:xfrm>
            <a:off x="7303770" y="5778579"/>
            <a:ext cx="22860" cy="680085"/>
          </a:xfrm>
          <a:prstGeom prst="roundRect">
            <a:avLst>
              <a:gd name="adj" fmla="val 357030"/>
            </a:avLst>
          </a:prstGeom>
          <a:solidFill>
            <a:srgbClr val="E2C8B5"/>
          </a:solidFill>
          <a:ln/>
        </p:spPr>
      </p:sp>
      <p:sp>
        <p:nvSpPr>
          <p:cNvPr id="11" name="Shape 8"/>
          <p:cNvSpPr/>
          <p:nvPr/>
        </p:nvSpPr>
        <p:spPr>
          <a:xfrm>
            <a:off x="7096601" y="5559981"/>
            <a:ext cx="437198" cy="437198"/>
          </a:xfrm>
          <a:prstGeom prst="roundRect">
            <a:avLst>
              <a:gd name="adj" fmla="val 18668"/>
            </a:avLst>
          </a:prstGeom>
          <a:solidFill>
            <a:srgbClr val="FCE2CF"/>
          </a:solidFill>
          <a:ln w="7620">
            <a:solidFill>
              <a:srgbClr val="E2C8B5"/>
            </a:solidFill>
            <a:prstDash val="solid"/>
          </a:ln>
        </p:spPr>
      </p:sp>
      <p:sp>
        <p:nvSpPr>
          <p:cNvPr id="12" name="Text 9"/>
          <p:cNvSpPr/>
          <p:nvPr/>
        </p:nvSpPr>
        <p:spPr>
          <a:xfrm>
            <a:off x="7239357" y="5632847"/>
            <a:ext cx="151567" cy="291465"/>
          </a:xfrm>
          <a:prstGeom prst="rect">
            <a:avLst/>
          </a:prstGeom>
          <a:noFill/>
          <a:ln/>
        </p:spPr>
        <p:txBody>
          <a:bodyPr wrap="none" lIns="0" tIns="0" rIns="0" bIns="0" rtlCol="0" anchor="t"/>
          <a:lstStyle/>
          <a:p>
            <a:pPr marL="0" indent="0" algn="ctr">
              <a:lnSpc>
                <a:spcPts val="2250"/>
              </a:lnSpc>
              <a:buNone/>
            </a:pPr>
            <a:r>
              <a:rPr lang="en-US" sz="2250" kern="0" spc="-69" dirty="0">
                <a:solidFill>
                  <a:srgbClr val="2B2E3C"/>
                </a:solidFill>
                <a:latin typeface="Bitter Medium" pitchFamily="34" charset="0"/>
                <a:ea typeface="Bitter Medium" pitchFamily="34" charset="-122"/>
                <a:cs typeface="Bitter Medium" pitchFamily="34" charset="-120"/>
              </a:rPr>
              <a:t>2</a:t>
            </a:r>
            <a:endParaRPr lang="en-US" sz="2250" dirty="0"/>
          </a:p>
        </p:txBody>
      </p:sp>
      <p:sp>
        <p:nvSpPr>
          <p:cNvPr id="13" name="Text 10"/>
          <p:cNvSpPr/>
          <p:nvPr/>
        </p:nvSpPr>
        <p:spPr>
          <a:xfrm>
            <a:off x="6100643" y="6652974"/>
            <a:ext cx="2428994" cy="303609"/>
          </a:xfrm>
          <a:prstGeom prst="rect">
            <a:avLst/>
          </a:prstGeom>
          <a:noFill/>
          <a:ln/>
        </p:spPr>
        <p:txBody>
          <a:bodyPr wrap="none" lIns="0" tIns="0" rIns="0" bIns="0" rtlCol="0" anchor="t"/>
          <a:lstStyle/>
          <a:p>
            <a:pPr marL="0" indent="0" algn="ctr">
              <a:lnSpc>
                <a:spcPts val="2350"/>
              </a:lnSpc>
              <a:buNone/>
            </a:pPr>
            <a:r>
              <a:rPr lang="en-US" sz="1900" kern="0" spc="-57" dirty="0">
                <a:solidFill>
                  <a:srgbClr val="2B2E3C"/>
                </a:solidFill>
                <a:latin typeface="Bitter Medium" pitchFamily="34" charset="0"/>
                <a:ea typeface="Bitter Medium" pitchFamily="34" charset="-122"/>
                <a:cs typeface="Bitter Medium" pitchFamily="34" charset="-120"/>
              </a:rPr>
              <a:t>Inovasi</a:t>
            </a:r>
            <a:endParaRPr lang="en-US" sz="1900" dirty="0"/>
          </a:p>
        </p:txBody>
      </p:sp>
      <p:sp>
        <p:nvSpPr>
          <p:cNvPr id="14" name="Text 11"/>
          <p:cNvSpPr/>
          <p:nvPr/>
        </p:nvSpPr>
        <p:spPr>
          <a:xfrm>
            <a:off x="4240530" y="7073146"/>
            <a:ext cx="6149340" cy="621744"/>
          </a:xfrm>
          <a:prstGeom prst="rect">
            <a:avLst/>
          </a:prstGeom>
          <a:noFill/>
          <a:ln/>
        </p:spPr>
        <p:txBody>
          <a:bodyPr wrap="square" lIns="0" tIns="0" rIns="0" bIns="0" rtlCol="0" anchor="t"/>
          <a:lstStyle/>
          <a:p>
            <a:pPr marL="0" indent="0" algn="ctr">
              <a:lnSpc>
                <a:spcPts val="2400"/>
              </a:lnSpc>
              <a:buNone/>
            </a:pPr>
            <a:r>
              <a:rPr lang="en-US" sz="1500" kern="0" spc="-31" dirty="0">
                <a:solidFill>
                  <a:srgbClr val="2B2E3C"/>
                </a:solidFill>
                <a:latin typeface="Open Sans" pitchFamily="34" charset="0"/>
                <a:ea typeface="Open Sans" pitchFamily="34" charset="-122"/>
                <a:cs typeface="Open Sans" pitchFamily="34" charset="-120"/>
              </a:rPr>
              <a:t>Laboratorium dapat berinovasi dengan mengembangkan metode pengujian dan kalibrasi yang lebih canggih.</a:t>
            </a:r>
            <a:endParaRPr lang="en-US" sz="1500" dirty="0"/>
          </a:p>
        </p:txBody>
      </p:sp>
      <p:sp>
        <p:nvSpPr>
          <p:cNvPr id="15" name="Shape 12"/>
          <p:cNvSpPr/>
          <p:nvPr/>
        </p:nvSpPr>
        <p:spPr>
          <a:xfrm>
            <a:off x="10669905" y="5098494"/>
            <a:ext cx="22860" cy="680085"/>
          </a:xfrm>
          <a:prstGeom prst="roundRect">
            <a:avLst>
              <a:gd name="adj" fmla="val 357030"/>
            </a:avLst>
          </a:prstGeom>
          <a:solidFill>
            <a:srgbClr val="E2C8B5"/>
          </a:solidFill>
          <a:ln/>
        </p:spPr>
      </p:sp>
      <p:sp>
        <p:nvSpPr>
          <p:cNvPr id="16" name="Shape 13"/>
          <p:cNvSpPr/>
          <p:nvPr/>
        </p:nvSpPr>
        <p:spPr>
          <a:xfrm>
            <a:off x="10462736" y="5559981"/>
            <a:ext cx="437198" cy="437198"/>
          </a:xfrm>
          <a:prstGeom prst="roundRect">
            <a:avLst>
              <a:gd name="adj" fmla="val 18668"/>
            </a:avLst>
          </a:prstGeom>
          <a:solidFill>
            <a:srgbClr val="FCE2CF"/>
          </a:solidFill>
          <a:ln w="7620">
            <a:solidFill>
              <a:srgbClr val="E2C8B5"/>
            </a:solidFill>
            <a:prstDash val="solid"/>
          </a:ln>
        </p:spPr>
      </p:sp>
      <p:sp>
        <p:nvSpPr>
          <p:cNvPr id="17" name="Text 14"/>
          <p:cNvSpPr/>
          <p:nvPr/>
        </p:nvSpPr>
        <p:spPr>
          <a:xfrm>
            <a:off x="10602278" y="5632847"/>
            <a:ext cx="157996" cy="291465"/>
          </a:xfrm>
          <a:prstGeom prst="rect">
            <a:avLst/>
          </a:prstGeom>
          <a:noFill/>
          <a:ln/>
        </p:spPr>
        <p:txBody>
          <a:bodyPr wrap="none" lIns="0" tIns="0" rIns="0" bIns="0" rtlCol="0" anchor="t"/>
          <a:lstStyle/>
          <a:p>
            <a:pPr marL="0" indent="0" algn="ctr">
              <a:lnSpc>
                <a:spcPts val="2250"/>
              </a:lnSpc>
              <a:buNone/>
            </a:pPr>
            <a:r>
              <a:rPr lang="en-US" sz="2250" kern="0" spc="-69" dirty="0">
                <a:solidFill>
                  <a:srgbClr val="2B2E3C"/>
                </a:solidFill>
                <a:latin typeface="Bitter Medium" pitchFamily="34" charset="0"/>
                <a:ea typeface="Bitter Medium" pitchFamily="34" charset="-122"/>
                <a:cs typeface="Bitter Medium" pitchFamily="34" charset="-120"/>
              </a:rPr>
              <a:t>3</a:t>
            </a:r>
            <a:endParaRPr lang="en-US" sz="2250" dirty="0"/>
          </a:p>
        </p:txBody>
      </p:sp>
      <p:sp>
        <p:nvSpPr>
          <p:cNvPr id="18" name="Text 15"/>
          <p:cNvSpPr/>
          <p:nvPr/>
        </p:nvSpPr>
        <p:spPr>
          <a:xfrm>
            <a:off x="9466778" y="3862268"/>
            <a:ext cx="2428994" cy="303609"/>
          </a:xfrm>
          <a:prstGeom prst="rect">
            <a:avLst/>
          </a:prstGeom>
          <a:noFill/>
          <a:ln/>
        </p:spPr>
        <p:txBody>
          <a:bodyPr wrap="none" lIns="0" tIns="0" rIns="0" bIns="0" rtlCol="0" anchor="t"/>
          <a:lstStyle/>
          <a:p>
            <a:pPr marL="0" indent="0" algn="ctr">
              <a:lnSpc>
                <a:spcPts val="2350"/>
              </a:lnSpc>
              <a:buNone/>
            </a:pPr>
            <a:r>
              <a:rPr lang="en-US" sz="1900" kern="0" spc="-57" dirty="0">
                <a:solidFill>
                  <a:srgbClr val="2B2E3C"/>
                </a:solidFill>
                <a:latin typeface="Bitter Medium" pitchFamily="34" charset="0"/>
                <a:ea typeface="Bitter Medium" pitchFamily="34" charset="-122"/>
                <a:cs typeface="Bitter Medium" pitchFamily="34" charset="-120"/>
              </a:rPr>
              <a:t>Keberlanjutan</a:t>
            </a:r>
            <a:endParaRPr lang="en-US" sz="1900" dirty="0"/>
          </a:p>
        </p:txBody>
      </p:sp>
      <p:sp>
        <p:nvSpPr>
          <p:cNvPr id="19" name="Text 16"/>
          <p:cNvSpPr/>
          <p:nvPr/>
        </p:nvSpPr>
        <p:spPr>
          <a:xfrm>
            <a:off x="7606665" y="4282440"/>
            <a:ext cx="6149340" cy="621744"/>
          </a:xfrm>
          <a:prstGeom prst="rect">
            <a:avLst/>
          </a:prstGeom>
          <a:noFill/>
          <a:ln/>
        </p:spPr>
        <p:txBody>
          <a:bodyPr wrap="square" lIns="0" tIns="0" rIns="0" bIns="0" rtlCol="0" anchor="t"/>
          <a:lstStyle/>
          <a:p>
            <a:pPr marL="0" indent="0" algn="ctr">
              <a:lnSpc>
                <a:spcPts val="2400"/>
              </a:lnSpc>
              <a:buNone/>
            </a:pPr>
            <a:r>
              <a:rPr lang="en-US" sz="1500" kern="0" spc="-31" dirty="0">
                <a:solidFill>
                  <a:srgbClr val="2B2E3C"/>
                </a:solidFill>
                <a:latin typeface="Open Sans" pitchFamily="34" charset="0"/>
                <a:ea typeface="Open Sans" pitchFamily="34" charset="-122"/>
                <a:cs typeface="Open Sans" pitchFamily="34" charset="-120"/>
              </a:rPr>
              <a:t>Penerapan ISO 17025 perlu didukung untuk menjamin konsistensi kualitas layanan laboratorium jangka panjang.</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510</Words>
  <Application>Microsoft Office PowerPoint</Application>
  <PresentationFormat>Custom</PresentationFormat>
  <Paragraphs>85</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Open Sans</vt:lpstr>
      <vt:lpstr>Open Sans Bold</vt:lpstr>
      <vt:lpstr>Bitter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yudiansyah sukmana</cp:lastModifiedBy>
  <cp:revision>2</cp:revision>
  <dcterms:created xsi:type="dcterms:W3CDTF">2024-10-14T03:59:22Z</dcterms:created>
  <dcterms:modified xsi:type="dcterms:W3CDTF">2024-10-14T04:01:47Z</dcterms:modified>
</cp:coreProperties>
</file>